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Open Sans Bold" panose="020B0806030504020204" pitchFamily="34" charset="0"/>
      <p:regular r:id="rId30"/>
      <p:bold r:id="rId31"/>
    </p:embeddedFont>
    <p:embeddedFont>
      <p:font typeface="Poppins Light Bold" panose="020B0604020202020204" charset="0"/>
      <p:regular r:id="rId32"/>
    </p:embeddedFont>
    <p:embeddedFont>
      <p:font typeface="Poppins Medium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EBF3"/>
        </a:solidFill>
        <a:effectLst/>
      </p:bgPr>
    </p:bg>
    <p:spTree>
      <p:nvGrpSpPr>
        <p:cNvPr id="1" name=""/>
        <p:cNvGrpSpPr/>
        <p:nvPr/>
      </p:nvGrpSpPr>
      <p:grpSpPr>
        <a:xfrm>
          <a:off x="0" y="0"/>
          <a:ext cx="0" cy="0"/>
          <a:chOff x="0" y="0"/>
          <a:chExt cx="0" cy="0"/>
        </a:xfrm>
      </p:grpSpPr>
      <p:sp>
        <p:nvSpPr>
          <p:cNvPr id="2" name="AutoShape 2"/>
          <p:cNvSpPr/>
          <p:nvPr/>
        </p:nvSpPr>
        <p:spPr>
          <a:xfrm>
            <a:off x="-28206" y="-38100"/>
            <a:ext cx="18344412" cy="2141820"/>
          </a:xfrm>
          <a:prstGeom prst="rect">
            <a:avLst/>
          </a:prstGeom>
          <a:solidFill>
            <a:srgbClr val="465A93"/>
          </a:solidFill>
        </p:spPr>
      </p:sp>
      <p:pic>
        <p:nvPicPr>
          <p:cNvPr id="3" name="Picture 3"/>
          <p:cNvPicPr>
            <a:picLocks noChangeAspect="1"/>
          </p:cNvPicPr>
          <p:nvPr/>
        </p:nvPicPr>
        <p:blipFill>
          <a:blip r:embed="rId2"/>
          <a:srcRect/>
          <a:stretch>
            <a:fillRect/>
          </a:stretch>
        </p:blipFill>
        <p:spPr>
          <a:xfrm>
            <a:off x="7782574" y="5143500"/>
            <a:ext cx="2722852" cy="2722852"/>
          </a:xfrm>
          <a:prstGeom prst="rect">
            <a:avLst/>
          </a:prstGeom>
        </p:spPr>
      </p:pic>
      <p:sp>
        <p:nvSpPr>
          <p:cNvPr id="4" name="TextBox 4"/>
          <p:cNvSpPr txBox="1"/>
          <p:nvPr/>
        </p:nvSpPr>
        <p:spPr>
          <a:xfrm>
            <a:off x="1926391" y="2547862"/>
            <a:ext cx="14435218" cy="2186845"/>
          </a:xfrm>
          <a:prstGeom prst="rect">
            <a:avLst/>
          </a:prstGeom>
        </p:spPr>
        <p:txBody>
          <a:bodyPr lIns="0" tIns="0" rIns="0" bIns="0" rtlCol="0" anchor="t">
            <a:spAutoFit/>
          </a:bodyPr>
          <a:lstStyle/>
          <a:p>
            <a:pPr algn="ctr">
              <a:lnSpc>
                <a:spcPts val="8374"/>
              </a:lnSpc>
            </a:pPr>
            <a:r>
              <a:rPr lang="en-US" sz="7900" spc="-134">
                <a:solidFill>
                  <a:srgbClr val="465A93"/>
                </a:solidFill>
                <a:latin typeface="Poppins Bold Bold Italics"/>
              </a:rPr>
              <a:t>Sistem Informasi Gereja HKI Parsoburan</a:t>
            </a:r>
          </a:p>
          <a:p>
            <a:pPr algn="ctr">
              <a:lnSpc>
                <a:spcPts val="424"/>
              </a:lnSpc>
            </a:pPr>
            <a:endParaRPr lang="en-US" sz="7900" spc="-134">
              <a:solidFill>
                <a:srgbClr val="465A93"/>
              </a:solidFill>
              <a:latin typeface="Poppins Bold Bold Italics"/>
            </a:endParaRPr>
          </a:p>
          <a:p>
            <a:pPr algn="ctr">
              <a:lnSpc>
                <a:spcPts val="424"/>
              </a:lnSpc>
            </a:pPr>
            <a:r>
              <a:rPr lang="en-US" sz="400" spc="-6">
                <a:solidFill>
                  <a:srgbClr val="465A93"/>
                </a:solidFill>
                <a:latin typeface="Poppins Bold Bold Italics"/>
              </a:rPr>
              <a:t>SIGEPAR</a:t>
            </a:r>
          </a:p>
        </p:txBody>
      </p:sp>
      <p:sp>
        <p:nvSpPr>
          <p:cNvPr id="5" name="TextBox 5"/>
          <p:cNvSpPr txBox="1"/>
          <p:nvPr/>
        </p:nvSpPr>
        <p:spPr>
          <a:xfrm>
            <a:off x="4011741" y="612775"/>
            <a:ext cx="10264519" cy="793751"/>
          </a:xfrm>
          <a:prstGeom prst="rect">
            <a:avLst/>
          </a:prstGeom>
        </p:spPr>
        <p:txBody>
          <a:bodyPr lIns="0" tIns="0" rIns="0" bIns="0" rtlCol="0" anchor="t">
            <a:spAutoFit/>
          </a:bodyPr>
          <a:lstStyle/>
          <a:p>
            <a:pPr>
              <a:lnSpc>
                <a:spcPts val="6499"/>
              </a:lnSpc>
            </a:pPr>
            <a:r>
              <a:rPr lang="en-US" sz="4999" spc="699">
                <a:solidFill>
                  <a:srgbClr val="EFECE9"/>
                </a:solidFill>
                <a:latin typeface="Poppins Light Bold"/>
              </a:rPr>
              <a:t>PROYEK SISTEM INFORMASI</a:t>
            </a:r>
          </a:p>
        </p:txBody>
      </p:sp>
      <p:sp>
        <p:nvSpPr>
          <p:cNvPr id="6" name="TextBox 6"/>
          <p:cNvSpPr txBox="1"/>
          <p:nvPr/>
        </p:nvSpPr>
        <p:spPr>
          <a:xfrm>
            <a:off x="7403864" y="8464549"/>
            <a:ext cx="3480271" cy="793751"/>
          </a:xfrm>
          <a:prstGeom prst="rect">
            <a:avLst/>
          </a:prstGeom>
        </p:spPr>
        <p:txBody>
          <a:bodyPr lIns="0" tIns="0" rIns="0" bIns="0" rtlCol="0" anchor="t">
            <a:spAutoFit/>
          </a:bodyPr>
          <a:lstStyle/>
          <a:p>
            <a:pPr>
              <a:lnSpc>
                <a:spcPts val="6499"/>
              </a:lnSpc>
            </a:pPr>
            <a:r>
              <a:rPr lang="en-US" sz="4999" spc="699">
                <a:solidFill>
                  <a:srgbClr val="465A93"/>
                </a:solidFill>
                <a:latin typeface="Poppins Bold Bold"/>
              </a:rPr>
              <a:t>SIGEPAR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4317465" y="229006"/>
            <a:ext cx="9836590" cy="961213"/>
            <a:chOff x="0" y="0"/>
            <a:chExt cx="13115453" cy="1281617"/>
          </a:xfrm>
        </p:grpSpPr>
        <p:sp>
          <p:nvSpPr>
            <p:cNvPr id="3" name="AutoShape 3"/>
            <p:cNvSpPr/>
            <p:nvPr/>
          </p:nvSpPr>
          <p:spPr>
            <a:xfrm>
              <a:off x="0" y="0"/>
              <a:ext cx="13115453" cy="1281617"/>
            </a:xfrm>
            <a:prstGeom prst="rect">
              <a:avLst/>
            </a:prstGeom>
            <a:solidFill>
              <a:srgbClr val="FACAC2"/>
            </a:solidFill>
          </p:spPr>
        </p:sp>
        <p:sp>
          <p:nvSpPr>
            <p:cNvPr id="4" name="TextBox 4"/>
            <p:cNvSpPr txBox="1"/>
            <p:nvPr/>
          </p:nvSpPr>
          <p:spPr>
            <a:xfrm>
              <a:off x="637017" y="210278"/>
              <a:ext cx="11841420" cy="822961"/>
            </a:xfrm>
            <a:prstGeom prst="rect">
              <a:avLst/>
            </a:prstGeom>
          </p:spPr>
          <p:txBody>
            <a:bodyPr lIns="0" tIns="0" rIns="0" bIns="0" rtlCol="0" anchor="t">
              <a:spAutoFit/>
            </a:bodyPr>
            <a:lstStyle/>
            <a:p>
              <a:pPr>
                <a:lnSpc>
                  <a:spcPts val="5069"/>
                </a:lnSpc>
              </a:pPr>
              <a:r>
                <a:rPr lang="en-US" sz="3899" spc="194">
                  <a:solidFill>
                    <a:srgbClr val="465A93"/>
                  </a:solidFill>
                  <a:latin typeface="Poppins Medium Bold"/>
                </a:rPr>
                <a:t>Entity Relationship Diagram</a:t>
              </a:r>
            </a:p>
          </p:txBody>
        </p:sp>
      </p:grpSp>
      <p:pic>
        <p:nvPicPr>
          <p:cNvPr id="5" name="Picture 5"/>
          <p:cNvPicPr>
            <a:picLocks noChangeAspect="1"/>
          </p:cNvPicPr>
          <p:nvPr/>
        </p:nvPicPr>
        <p:blipFill>
          <a:blip r:embed="rId2"/>
          <a:srcRect l="20379"/>
          <a:stretch>
            <a:fillRect/>
          </a:stretch>
        </p:blipFill>
        <p:spPr>
          <a:xfrm>
            <a:off x="1990536" y="1190219"/>
            <a:ext cx="14306929" cy="90967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2190139" y="4662894"/>
            <a:ext cx="2082224" cy="961213"/>
            <a:chOff x="0" y="0"/>
            <a:chExt cx="2776299" cy="1281617"/>
          </a:xfrm>
        </p:grpSpPr>
        <p:sp>
          <p:nvSpPr>
            <p:cNvPr id="3" name="AutoShape 3"/>
            <p:cNvSpPr/>
            <p:nvPr/>
          </p:nvSpPr>
          <p:spPr>
            <a:xfrm>
              <a:off x="0" y="0"/>
              <a:ext cx="2776299" cy="1281617"/>
            </a:xfrm>
            <a:prstGeom prst="rect">
              <a:avLst/>
            </a:prstGeom>
            <a:solidFill>
              <a:srgbClr val="FACAC2"/>
            </a:solidFill>
          </p:spPr>
        </p:sp>
        <p:sp>
          <p:nvSpPr>
            <p:cNvPr id="4" name="TextBox 4"/>
            <p:cNvSpPr txBox="1"/>
            <p:nvPr/>
          </p:nvSpPr>
          <p:spPr>
            <a:xfrm>
              <a:off x="134845" y="210278"/>
              <a:ext cx="2506610" cy="822961"/>
            </a:xfrm>
            <a:prstGeom prst="rect">
              <a:avLst/>
            </a:prstGeom>
          </p:spPr>
          <p:txBody>
            <a:bodyPr lIns="0" tIns="0" rIns="0" bIns="0" rtlCol="0" anchor="t">
              <a:spAutoFit/>
            </a:bodyPr>
            <a:lstStyle/>
            <a:p>
              <a:pPr algn="ctr">
                <a:lnSpc>
                  <a:spcPts val="5069"/>
                </a:lnSpc>
              </a:pPr>
              <a:r>
                <a:rPr lang="en-US" sz="3899" spc="194">
                  <a:solidFill>
                    <a:srgbClr val="465A93"/>
                  </a:solidFill>
                  <a:latin typeface="Poppins Medium Bold"/>
                </a:rPr>
                <a:t>LOGIN</a:t>
              </a:r>
            </a:p>
          </p:txBody>
        </p:sp>
      </p:grpSp>
      <p:pic>
        <p:nvPicPr>
          <p:cNvPr id="5" name="Picture 5"/>
          <p:cNvPicPr>
            <a:picLocks noChangeAspect="1"/>
          </p:cNvPicPr>
          <p:nvPr/>
        </p:nvPicPr>
        <p:blipFill>
          <a:blip r:embed="rId2"/>
          <a:srcRect/>
          <a:stretch>
            <a:fillRect/>
          </a:stretch>
        </p:blipFill>
        <p:spPr>
          <a:xfrm>
            <a:off x="6643704" y="0"/>
            <a:ext cx="11681847" cy="1028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2703177" y="4662894"/>
            <a:ext cx="2812272" cy="961213"/>
            <a:chOff x="0" y="0"/>
            <a:chExt cx="3749696" cy="1281617"/>
          </a:xfrm>
        </p:grpSpPr>
        <p:sp>
          <p:nvSpPr>
            <p:cNvPr id="3" name="AutoShape 3"/>
            <p:cNvSpPr/>
            <p:nvPr/>
          </p:nvSpPr>
          <p:spPr>
            <a:xfrm>
              <a:off x="0" y="0"/>
              <a:ext cx="3749696" cy="1281617"/>
            </a:xfrm>
            <a:prstGeom prst="rect">
              <a:avLst/>
            </a:prstGeom>
            <a:solidFill>
              <a:srgbClr val="FACAC2"/>
            </a:solidFill>
          </p:spPr>
        </p:sp>
        <p:sp>
          <p:nvSpPr>
            <p:cNvPr id="4" name="TextBox 4"/>
            <p:cNvSpPr txBox="1"/>
            <p:nvPr/>
          </p:nvSpPr>
          <p:spPr>
            <a:xfrm>
              <a:off x="182122" y="210278"/>
              <a:ext cx="3385451" cy="822961"/>
            </a:xfrm>
            <a:prstGeom prst="rect">
              <a:avLst/>
            </a:prstGeom>
          </p:spPr>
          <p:txBody>
            <a:bodyPr lIns="0" tIns="0" rIns="0" bIns="0" rtlCol="0" anchor="t">
              <a:spAutoFit/>
            </a:bodyPr>
            <a:lstStyle/>
            <a:p>
              <a:pPr>
                <a:lnSpc>
                  <a:spcPts val="5069"/>
                </a:lnSpc>
              </a:pPr>
              <a:r>
                <a:rPr lang="en-US" sz="3899" spc="194">
                  <a:solidFill>
                    <a:srgbClr val="465A93"/>
                  </a:solidFill>
                  <a:latin typeface="Poppins Medium Bold"/>
                </a:rPr>
                <a:t>REGISTER</a:t>
              </a:r>
            </a:p>
          </p:txBody>
        </p:sp>
      </p:grpSp>
      <p:pic>
        <p:nvPicPr>
          <p:cNvPr id="5" name="Picture 5"/>
          <p:cNvPicPr>
            <a:picLocks noChangeAspect="1"/>
          </p:cNvPicPr>
          <p:nvPr/>
        </p:nvPicPr>
        <p:blipFill>
          <a:blip r:embed="rId2"/>
          <a:srcRect/>
          <a:stretch>
            <a:fillRect/>
          </a:stretch>
        </p:blipFill>
        <p:spPr>
          <a:xfrm>
            <a:off x="8614611" y="0"/>
            <a:ext cx="9673389" cy="10287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3101384" y="4662894"/>
            <a:ext cx="3741423" cy="961213"/>
            <a:chOff x="0" y="0"/>
            <a:chExt cx="4988564" cy="1281617"/>
          </a:xfrm>
        </p:grpSpPr>
        <p:sp>
          <p:nvSpPr>
            <p:cNvPr id="3" name="AutoShape 3"/>
            <p:cNvSpPr/>
            <p:nvPr/>
          </p:nvSpPr>
          <p:spPr>
            <a:xfrm>
              <a:off x="0" y="0"/>
              <a:ext cx="4988564" cy="1281617"/>
            </a:xfrm>
            <a:prstGeom prst="rect">
              <a:avLst/>
            </a:prstGeom>
            <a:solidFill>
              <a:srgbClr val="FACAC2"/>
            </a:solidFill>
          </p:spPr>
        </p:sp>
        <p:sp>
          <p:nvSpPr>
            <p:cNvPr id="4" name="TextBox 4"/>
            <p:cNvSpPr txBox="1"/>
            <p:nvPr/>
          </p:nvSpPr>
          <p:spPr>
            <a:xfrm>
              <a:off x="242294" y="210278"/>
              <a:ext cx="4503976" cy="822961"/>
            </a:xfrm>
            <a:prstGeom prst="rect">
              <a:avLst/>
            </a:prstGeom>
          </p:spPr>
          <p:txBody>
            <a:bodyPr lIns="0" tIns="0" rIns="0" bIns="0" rtlCol="0" anchor="t">
              <a:spAutoFit/>
            </a:bodyPr>
            <a:lstStyle/>
            <a:p>
              <a:pPr>
                <a:lnSpc>
                  <a:spcPts val="5069"/>
                </a:lnSpc>
              </a:pPr>
              <a:r>
                <a:rPr lang="en-US" sz="3899" spc="194">
                  <a:solidFill>
                    <a:srgbClr val="465A93"/>
                  </a:solidFill>
                  <a:latin typeface="Poppins Medium Bold"/>
                </a:rPr>
                <a:t>DASHBOARD</a:t>
              </a:r>
            </a:p>
          </p:txBody>
        </p:sp>
      </p:grpSp>
      <p:pic>
        <p:nvPicPr>
          <p:cNvPr id="5" name="Picture 5"/>
          <p:cNvPicPr>
            <a:picLocks noChangeAspect="1"/>
          </p:cNvPicPr>
          <p:nvPr/>
        </p:nvPicPr>
        <p:blipFill>
          <a:blip r:embed="rId2"/>
          <a:srcRect l="1846" r="1296" b="32809"/>
          <a:stretch>
            <a:fillRect/>
          </a:stretch>
        </p:blipFill>
        <p:spPr>
          <a:xfrm>
            <a:off x="10476972" y="0"/>
            <a:ext cx="5826565" cy="10287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662894"/>
            <a:ext cx="4604206" cy="961213"/>
            <a:chOff x="0" y="0"/>
            <a:chExt cx="6138942" cy="1281617"/>
          </a:xfrm>
        </p:grpSpPr>
        <p:sp>
          <p:nvSpPr>
            <p:cNvPr id="3" name="AutoShape 3"/>
            <p:cNvSpPr/>
            <p:nvPr/>
          </p:nvSpPr>
          <p:spPr>
            <a:xfrm>
              <a:off x="0" y="0"/>
              <a:ext cx="6138942" cy="1281617"/>
            </a:xfrm>
            <a:prstGeom prst="rect">
              <a:avLst/>
            </a:prstGeom>
            <a:solidFill>
              <a:srgbClr val="FACAC2"/>
            </a:solidFill>
          </p:spPr>
        </p:sp>
        <p:sp>
          <p:nvSpPr>
            <p:cNvPr id="4" name="TextBox 4"/>
            <p:cNvSpPr txBox="1"/>
            <p:nvPr/>
          </p:nvSpPr>
          <p:spPr>
            <a:xfrm>
              <a:off x="298168" y="210278"/>
              <a:ext cx="5542606" cy="822961"/>
            </a:xfrm>
            <a:prstGeom prst="rect">
              <a:avLst/>
            </a:prstGeom>
          </p:spPr>
          <p:txBody>
            <a:bodyPr lIns="0" tIns="0" rIns="0" bIns="0" rtlCol="0" anchor="t">
              <a:spAutoFit/>
            </a:bodyPr>
            <a:lstStyle/>
            <a:p>
              <a:pPr algn="ctr">
                <a:lnSpc>
                  <a:spcPts val="5069"/>
                </a:lnSpc>
              </a:pPr>
              <a:r>
                <a:rPr lang="en-US" sz="3899" spc="194">
                  <a:solidFill>
                    <a:srgbClr val="465A93"/>
                  </a:solidFill>
                  <a:latin typeface="Poppins Medium Bold"/>
                </a:rPr>
                <a:t>PENGUMUMAN</a:t>
              </a:r>
            </a:p>
          </p:txBody>
        </p:sp>
      </p:grpSp>
      <p:pic>
        <p:nvPicPr>
          <p:cNvPr id="5" name="Picture 5"/>
          <p:cNvPicPr>
            <a:picLocks noChangeAspect="1"/>
          </p:cNvPicPr>
          <p:nvPr/>
        </p:nvPicPr>
        <p:blipFill>
          <a:blip r:embed="rId2"/>
          <a:srcRect b="409"/>
          <a:stretch>
            <a:fillRect/>
          </a:stretch>
        </p:blipFill>
        <p:spPr>
          <a:xfrm>
            <a:off x="6534656" y="0"/>
            <a:ext cx="11729895" cy="1028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446666" y="4343806"/>
            <a:ext cx="6197037" cy="1599388"/>
            <a:chOff x="0" y="0"/>
            <a:chExt cx="8262716" cy="2132517"/>
          </a:xfrm>
        </p:grpSpPr>
        <p:sp>
          <p:nvSpPr>
            <p:cNvPr id="3" name="AutoShape 3"/>
            <p:cNvSpPr/>
            <p:nvPr/>
          </p:nvSpPr>
          <p:spPr>
            <a:xfrm>
              <a:off x="0" y="0"/>
              <a:ext cx="8262716" cy="2132517"/>
            </a:xfrm>
            <a:prstGeom prst="rect">
              <a:avLst/>
            </a:prstGeom>
            <a:solidFill>
              <a:srgbClr val="FACAC2"/>
            </a:solidFill>
          </p:spPr>
        </p:sp>
        <p:sp>
          <p:nvSpPr>
            <p:cNvPr id="4" name="TextBox 4"/>
            <p:cNvSpPr txBox="1"/>
            <p:nvPr/>
          </p:nvSpPr>
          <p:spPr>
            <a:xfrm>
              <a:off x="401320" y="210278"/>
              <a:ext cx="7460077" cy="1673861"/>
            </a:xfrm>
            <a:prstGeom prst="rect">
              <a:avLst/>
            </a:prstGeom>
          </p:spPr>
          <p:txBody>
            <a:bodyPr lIns="0" tIns="0" rIns="0" bIns="0" rtlCol="0" anchor="t">
              <a:spAutoFit/>
            </a:bodyPr>
            <a:lstStyle/>
            <a:p>
              <a:pPr>
                <a:lnSpc>
                  <a:spcPts val="5069"/>
                </a:lnSpc>
              </a:pPr>
              <a:r>
                <a:rPr lang="en-US" sz="3899" spc="194">
                  <a:solidFill>
                    <a:srgbClr val="465A93"/>
                  </a:solidFill>
                  <a:latin typeface="Poppins Medium Bold"/>
                </a:rPr>
                <a:t>LAPORAN STATISTIK DATA JEMAAT </a:t>
              </a:r>
            </a:p>
          </p:txBody>
        </p:sp>
      </p:grpSp>
      <p:pic>
        <p:nvPicPr>
          <p:cNvPr id="5" name="Picture 5"/>
          <p:cNvPicPr>
            <a:picLocks noChangeAspect="1"/>
          </p:cNvPicPr>
          <p:nvPr/>
        </p:nvPicPr>
        <p:blipFill>
          <a:blip r:embed="rId2"/>
          <a:srcRect l="771" r="771"/>
          <a:stretch>
            <a:fillRect/>
          </a:stretch>
        </p:blipFill>
        <p:spPr>
          <a:xfrm>
            <a:off x="6786376" y="0"/>
            <a:ext cx="11501624" cy="10287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343806"/>
            <a:ext cx="4139631" cy="1599388"/>
            <a:chOff x="0" y="0"/>
            <a:chExt cx="5519508" cy="2132517"/>
          </a:xfrm>
        </p:grpSpPr>
        <p:sp>
          <p:nvSpPr>
            <p:cNvPr id="3" name="AutoShape 3"/>
            <p:cNvSpPr/>
            <p:nvPr/>
          </p:nvSpPr>
          <p:spPr>
            <a:xfrm>
              <a:off x="0" y="0"/>
              <a:ext cx="5519508" cy="2132517"/>
            </a:xfrm>
            <a:prstGeom prst="rect">
              <a:avLst/>
            </a:prstGeom>
            <a:solidFill>
              <a:srgbClr val="FACAC2"/>
            </a:solidFill>
          </p:spPr>
        </p:sp>
        <p:sp>
          <p:nvSpPr>
            <p:cNvPr id="4" name="TextBox 4"/>
            <p:cNvSpPr txBox="1"/>
            <p:nvPr/>
          </p:nvSpPr>
          <p:spPr>
            <a:xfrm>
              <a:off x="268082" y="210278"/>
              <a:ext cx="4983343" cy="1673861"/>
            </a:xfrm>
            <a:prstGeom prst="rect">
              <a:avLst/>
            </a:prstGeom>
          </p:spPr>
          <p:txBody>
            <a:bodyPr lIns="0" tIns="0" rIns="0" bIns="0" rtlCol="0" anchor="t">
              <a:spAutoFit/>
            </a:bodyPr>
            <a:lstStyle/>
            <a:p>
              <a:pPr algn="ctr">
                <a:lnSpc>
                  <a:spcPts val="5069"/>
                </a:lnSpc>
              </a:pPr>
              <a:r>
                <a:rPr lang="en-US" sz="3899" spc="194">
                  <a:solidFill>
                    <a:srgbClr val="465A93"/>
                  </a:solidFill>
                  <a:latin typeface="Poppins Medium Bold"/>
                </a:rPr>
                <a:t>WORSHIP PROCEDURE</a:t>
              </a:r>
            </a:p>
          </p:txBody>
        </p:sp>
      </p:grpSp>
      <p:pic>
        <p:nvPicPr>
          <p:cNvPr id="5" name="Picture 5"/>
          <p:cNvPicPr>
            <a:picLocks noChangeAspect="1"/>
          </p:cNvPicPr>
          <p:nvPr/>
        </p:nvPicPr>
        <p:blipFill>
          <a:blip r:embed="rId2"/>
          <a:srcRect/>
          <a:stretch>
            <a:fillRect/>
          </a:stretch>
        </p:blipFill>
        <p:spPr>
          <a:xfrm>
            <a:off x="6643704" y="0"/>
            <a:ext cx="11681847" cy="1028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2139049" y="4662894"/>
            <a:ext cx="2049040" cy="961213"/>
            <a:chOff x="0" y="0"/>
            <a:chExt cx="2732054" cy="1281617"/>
          </a:xfrm>
        </p:grpSpPr>
        <p:sp>
          <p:nvSpPr>
            <p:cNvPr id="3" name="AutoShape 3"/>
            <p:cNvSpPr/>
            <p:nvPr/>
          </p:nvSpPr>
          <p:spPr>
            <a:xfrm>
              <a:off x="0" y="0"/>
              <a:ext cx="2732054" cy="1281617"/>
            </a:xfrm>
            <a:prstGeom prst="rect">
              <a:avLst/>
            </a:prstGeom>
            <a:solidFill>
              <a:srgbClr val="FACAC2"/>
            </a:solidFill>
          </p:spPr>
        </p:sp>
        <p:sp>
          <p:nvSpPr>
            <p:cNvPr id="4" name="TextBox 4"/>
            <p:cNvSpPr txBox="1"/>
            <p:nvPr/>
          </p:nvSpPr>
          <p:spPr>
            <a:xfrm>
              <a:off x="132696" y="210278"/>
              <a:ext cx="2466662" cy="822961"/>
            </a:xfrm>
            <a:prstGeom prst="rect">
              <a:avLst/>
            </a:prstGeom>
          </p:spPr>
          <p:txBody>
            <a:bodyPr lIns="0" tIns="0" rIns="0" bIns="0" rtlCol="0" anchor="t">
              <a:spAutoFit/>
            </a:bodyPr>
            <a:lstStyle/>
            <a:p>
              <a:pPr>
                <a:lnSpc>
                  <a:spcPts val="5069"/>
                </a:lnSpc>
              </a:pPr>
              <a:r>
                <a:rPr lang="en-US" sz="3899" spc="194">
                  <a:solidFill>
                    <a:srgbClr val="465A93"/>
                  </a:solidFill>
                  <a:latin typeface="Poppins Medium Bold"/>
                </a:rPr>
                <a:t>ABOUT</a:t>
              </a:r>
            </a:p>
          </p:txBody>
        </p:sp>
      </p:grpSp>
      <p:pic>
        <p:nvPicPr>
          <p:cNvPr id="5" name="Picture 5"/>
          <p:cNvPicPr>
            <a:picLocks noChangeAspect="1"/>
          </p:cNvPicPr>
          <p:nvPr/>
        </p:nvPicPr>
        <p:blipFill>
          <a:blip r:embed="rId2"/>
          <a:srcRect/>
          <a:stretch>
            <a:fillRect/>
          </a:stretch>
        </p:blipFill>
        <p:spPr>
          <a:xfrm>
            <a:off x="6643704" y="0"/>
            <a:ext cx="11681847" cy="10287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513034" y="4343806"/>
            <a:ext cx="5732462" cy="1599388"/>
            <a:chOff x="0" y="0"/>
            <a:chExt cx="7643282" cy="2132517"/>
          </a:xfrm>
        </p:grpSpPr>
        <p:sp>
          <p:nvSpPr>
            <p:cNvPr id="3" name="AutoShape 3"/>
            <p:cNvSpPr/>
            <p:nvPr/>
          </p:nvSpPr>
          <p:spPr>
            <a:xfrm>
              <a:off x="0" y="0"/>
              <a:ext cx="7643282" cy="2132517"/>
            </a:xfrm>
            <a:prstGeom prst="rect">
              <a:avLst/>
            </a:prstGeom>
            <a:solidFill>
              <a:srgbClr val="FACAC2"/>
            </a:solidFill>
          </p:spPr>
        </p:sp>
        <p:sp>
          <p:nvSpPr>
            <p:cNvPr id="4" name="TextBox 4"/>
            <p:cNvSpPr txBox="1"/>
            <p:nvPr/>
          </p:nvSpPr>
          <p:spPr>
            <a:xfrm>
              <a:off x="371234" y="210278"/>
              <a:ext cx="6900815" cy="1673861"/>
            </a:xfrm>
            <a:prstGeom prst="rect">
              <a:avLst/>
            </a:prstGeom>
          </p:spPr>
          <p:txBody>
            <a:bodyPr lIns="0" tIns="0" rIns="0" bIns="0" rtlCol="0" anchor="t">
              <a:spAutoFit/>
            </a:bodyPr>
            <a:lstStyle/>
            <a:p>
              <a:pPr algn="ctr">
                <a:lnSpc>
                  <a:spcPts val="5069"/>
                </a:lnSpc>
              </a:pPr>
              <a:r>
                <a:rPr lang="en-US" sz="3899" spc="194">
                  <a:solidFill>
                    <a:srgbClr val="465A93"/>
                  </a:solidFill>
                  <a:latin typeface="Poppins Medium Bold"/>
                </a:rPr>
                <a:t>DASHBOARD ADMIN</a:t>
              </a:r>
            </a:p>
          </p:txBody>
        </p:sp>
      </p:grpSp>
      <p:pic>
        <p:nvPicPr>
          <p:cNvPr id="5" name="Picture 5"/>
          <p:cNvPicPr>
            <a:picLocks noChangeAspect="1"/>
          </p:cNvPicPr>
          <p:nvPr/>
        </p:nvPicPr>
        <p:blipFill>
          <a:blip r:embed="rId2"/>
          <a:srcRect/>
          <a:stretch>
            <a:fillRect/>
          </a:stretch>
        </p:blipFill>
        <p:spPr>
          <a:xfrm>
            <a:off x="6643704" y="0"/>
            <a:ext cx="11681847" cy="10287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365024" y="4343806"/>
            <a:ext cx="3011376" cy="1599388"/>
            <a:chOff x="0" y="0"/>
            <a:chExt cx="4015168" cy="2132517"/>
          </a:xfrm>
        </p:grpSpPr>
        <p:sp>
          <p:nvSpPr>
            <p:cNvPr id="3" name="AutoShape 3"/>
            <p:cNvSpPr/>
            <p:nvPr/>
          </p:nvSpPr>
          <p:spPr>
            <a:xfrm>
              <a:off x="0" y="0"/>
              <a:ext cx="4015168" cy="2132517"/>
            </a:xfrm>
            <a:prstGeom prst="rect">
              <a:avLst/>
            </a:prstGeom>
            <a:solidFill>
              <a:srgbClr val="FACAC2"/>
            </a:solidFill>
          </p:spPr>
        </p:sp>
        <p:sp>
          <p:nvSpPr>
            <p:cNvPr id="4" name="TextBox 4"/>
            <p:cNvSpPr txBox="1"/>
            <p:nvPr/>
          </p:nvSpPr>
          <p:spPr>
            <a:xfrm>
              <a:off x="195016" y="210278"/>
              <a:ext cx="3625135" cy="1673861"/>
            </a:xfrm>
            <a:prstGeom prst="rect">
              <a:avLst/>
            </a:prstGeom>
          </p:spPr>
          <p:txBody>
            <a:bodyPr lIns="0" tIns="0" rIns="0" bIns="0" rtlCol="0" anchor="t">
              <a:spAutoFit/>
            </a:bodyPr>
            <a:lstStyle/>
            <a:p>
              <a:pPr algn="ctr">
                <a:lnSpc>
                  <a:spcPts val="5069"/>
                </a:lnSpc>
              </a:pPr>
              <a:r>
                <a:rPr lang="en-US" sz="3899" spc="194">
                  <a:solidFill>
                    <a:srgbClr val="465A93"/>
                  </a:solidFill>
                  <a:latin typeface="Poppins Medium Bold"/>
                </a:rPr>
                <a:t>DATA JEMAAT</a:t>
              </a:r>
            </a:p>
          </p:txBody>
        </p:sp>
      </p:grpSp>
      <p:pic>
        <p:nvPicPr>
          <p:cNvPr id="5" name="Picture 5"/>
          <p:cNvPicPr>
            <a:picLocks noChangeAspect="1"/>
          </p:cNvPicPr>
          <p:nvPr/>
        </p:nvPicPr>
        <p:blipFill>
          <a:blip r:embed="rId2"/>
          <a:srcRect l="175" r="1290" b="2064"/>
          <a:stretch>
            <a:fillRect/>
          </a:stretch>
        </p:blipFill>
        <p:spPr>
          <a:xfrm>
            <a:off x="3663401" y="347885"/>
            <a:ext cx="14624599" cy="95912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sp>
        <p:nvSpPr>
          <p:cNvPr id="2" name="AutoShape 2"/>
          <p:cNvSpPr/>
          <p:nvPr/>
        </p:nvSpPr>
        <p:spPr>
          <a:xfrm>
            <a:off x="1028700" y="2084660"/>
            <a:ext cx="5628953" cy="2359053"/>
          </a:xfrm>
          <a:prstGeom prst="rect">
            <a:avLst/>
          </a:prstGeom>
          <a:solidFill>
            <a:srgbClr val="CCEBF3"/>
          </a:solidFill>
        </p:spPr>
      </p:sp>
      <p:sp>
        <p:nvSpPr>
          <p:cNvPr id="3" name="TextBox 3"/>
          <p:cNvSpPr txBox="1"/>
          <p:nvPr/>
        </p:nvSpPr>
        <p:spPr>
          <a:xfrm>
            <a:off x="3071945" y="8284132"/>
            <a:ext cx="3620135" cy="1123950"/>
          </a:xfrm>
          <a:prstGeom prst="rect">
            <a:avLst/>
          </a:prstGeom>
        </p:spPr>
        <p:txBody>
          <a:bodyPr lIns="0" tIns="0" rIns="0" bIns="0" rtlCol="0" anchor="t">
            <a:spAutoFit/>
          </a:bodyPr>
          <a:lstStyle/>
          <a:p>
            <a:pPr algn="ctr">
              <a:lnSpc>
                <a:spcPts val="4500"/>
              </a:lnSpc>
            </a:pPr>
            <a:r>
              <a:rPr lang="en-US" sz="3000" spc="30">
                <a:solidFill>
                  <a:srgbClr val="465A93"/>
                </a:solidFill>
                <a:latin typeface="Poppins Light Italics"/>
              </a:rPr>
              <a:t>Amelia Jane Audri Lumbanraja</a:t>
            </a:r>
          </a:p>
        </p:txBody>
      </p:sp>
      <p:grpSp>
        <p:nvGrpSpPr>
          <p:cNvPr id="4" name="Group 4"/>
          <p:cNvGrpSpPr/>
          <p:nvPr/>
        </p:nvGrpSpPr>
        <p:grpSpPr>
          <a:xfrm>
            <a:off x="11953224" y="7304607"/>
            <a:ext cx="3630665" cy="1747891"/>
            <a:chOff x="0" y="0"/>
            <a:chExt cx="4840887" cy="2330522"/>
          </a:xfrm>
        </p:grpSpPr>
        <p:sp>
          <p:nvSpPr>
            <p:cNvPr id="5" name="TextBox 5"/>
            <p:cNvSpPr txBox="1"/>
            <p:nvPr/>
          </p:nvSpPr>
          <p:spPr>
            <a:xfrm>
              <a:off x="0" y="19050"/>
              <a:ext cx="4840887" cy="705937"/>
            </a:xfrm>
            <a:prstGeom prst="rect">
              <a:avLst/>
            </a:prstGeom>
          </p:spPr>
          <p:txBody>
            <a:bodyPr lIns="0" tIns="0" rIns="0" bIns="0" rtlCol="0" anchor="t">
              <a:spAutoFit/>
            </a:bodyPr>
            <a:lstStyle/>
            <a:p>
              <a:pPr marL="0" lvl="0" indent="0" algn="ctr">
                <a:lnSpc>
                  <a:spcPts val="4188"/>
                </a:lnSpc>
                <a:spcBef>
                  <a:spcPct val="0"/>
                </a:spcBef>
              </a:pPr>
              <a:r>
                <a:rPr lang="en-US" sz="3610" spc="216">
                  <a:solidFill>
                    <a:srgbClr val="465A93"/>
                  </a:solidFill>
                  <a:latin typeface="Poppins Medium Bold"/>
                </a:rPr>
                <a:t>12S19052</a:t>
              </a:r>
            </a:p>
          </p:txBody>
        </p:sp>
        <p:sp>
          <p:nvSpPr>
            <p:cNvPr id="6" name="TextBox 6"/>
            <p:cNvSpPr txBox="1"/>
            <p:nvPr/>
          </p:nvSpPr>
          <p:spPr>
            <a:xfrm>
              <a:off x="0" y="859682"/>
              <a:ext cx="4840887" cy="1470840"/>
            </a:xfrm>
            <a:prstGeom prst="rect">
              <a:avLst/>
            </a:prstGeom>
          </p:spPr>
          <p:txBody>
            <a:bodyPr lIns="0" tIns="0" rIns="0" bIns="0" rtlCol="0" anchor="t">
              <a:spAutoFit/>
            </a:bodyPr>
            <a:lstStyle/>
            <a:p>
              <a:pPr algn="ctr">
                <a:lnSpc>
                  <a:spcPts val="4513"/>
                </a:lnSpc>
              </a:pPr>
              <a:r>
                <a:rPr lang="en-US" sz="3008" spc="30">
                  <a:solidFill>
                    <a:srgbClr val="465A93"/>
                  </a:solidFill>
                  <a:latin typeface="Poppins Light Italics"/>
                </a:rPr>
                <a:t>Mulyani G.S Simanjuntak</a:t>
              </a:r>
            </a:p>
          </p:txBody>
        </p:sp>
      </p:grpSp>
      <p:sp>
        <p:nvSpPr>
          <p:cNvPr id="7" name="AutoShape 7"/>
          <p:cNvSpPr/>
          <p:nvPr/>
        </p:nvSpPr>
        <p:spPr>
          <a:xfrm>
            <a:off x="11668447" y="1885046"/>
            <a:ext cx="5628953" cy="2558667"/>
          </a:xfrm>
          <a:prstGeom prst="rect">
            <a:avLst/>
          </a:prstGeom>
          <a:solidFill>
            <a:srgbClr val="CCEBF3"/>
          </a:solidFill>
        </p:spPr>
      </p:sp>
      <p:sp>
        <p:nvSpPr>
          <p:cNvPr id="8" name="AutoShape 8"/>
          <p:cNvSpPr/>
          <p:nvPr/>
        </p:nvSpPr>
        <p:spPr>
          <a:xfrm>
            <a:off x="6692081" y="4443713"/>
            <a:ext cx="4938267" cy="2437466"/>
          </a:xfrm>
          <a:prstGeom prst="rect">
            <a:avLst/>
          </a:prstGeom>
          <a:solidFill>
            <a:srgbClr val="CCEBF3"/>
          </a:solidFill>
        </p:spPr>
      </p:sp>
      <p:sp>
        <p:nvSpPr>
          <p:cNvPr id="9" name="AutoShape 9"/>
          <p:cNvSpPr/>
          <p:nvPr/>
        </p:nvSpPr>
        <p:spPr>
          <a:xfrm>
            <a:off x="1063128" y="6918570"/>
            <a:ext cx="5628953" cy="2519964"/>
          </a:xfrm>
          <a:prstGeom prst="rect">
            <a:avLst/>
          </a:prstGeom>
          <a:solidFill>
            <a:srgbClr val="CCEBF3"/>
          </a:solidFill>
        </p:spPr>
      </p:sp>
      <p:sp>
        <p:nvSpPr>
          <p:cNvPr id="10" name="AutoShape 10"/>
          <p:cNvSpPr/>
          <p:nvPr/>
        </p:nvSpPr>
        <p:spPr>
          <a:xfrm>
            <a:off x="11630347" y="6962299"/>
            <a:ext cx="5628953" cy="2445782"/>
          </a:xfrm>
          <a:prstGeom prst="rect">
            <a:avLst/>
          </a:prstGeom>
          <a:solidFill>
            <a:srgbClr val="CCEBF3"/>
          </a:solidFill>
        </p:spPr>
      </p:sp>
      <p:grpSp>
        <p:nvGrpSpPr>
          <p:cNvPr id="11" name="Group 11"/>
          <p:cNvGrpSpPr>
            <a:grpSpLocks noChangeAspect="1"/>
          </p:cNvGrpSpPr>
          <p:nvPr/>
        </p:nvGrpSpPr>
        <p:grpSpPr>
          <a:xfrm>
            <a:off x="1153178" y="2304806"/>
            <a:ext cx="1918767" cy="1918760"/>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565" t="-52264" r="-565"/>
              </a:stretch>
            </a:blipFill>
          </p:spPr>
        </p:sp>
      </p:grpSp>
      <p:grpSp>
        <p:nvGrpSpPr>
          <p:cNvPr id="13" name="Group 13"/>
          <p:cNvGrpSpPr>
            <a:grpSpLocks noChangeAspect="1"/>
          </p:cNvGrpSpPr>
          <p:nvPr/>
        </p:nvGrpSpPr>
        <p:grpSpPr>
          <a:xfrm>
            <a:off x="11953224" y="2304806"/>
            <a:ext cx="2126598" cy="2126590"/>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37390" b="-13171"/>
              </a:stretch>
            </a:blipFill>
          </p:spPr>
        </p:sp>
      </p:grpSp>
      <p:grpSp>
        <p:nvGrpSpPr>
          <p:cNvPr id="15" name="Group 15"/>
          <p:cNvGrpSpPr>
            <a:grpSpLocks noChangeAspect="1"/>
          </p:cNvGrpSpPr>
          <p:nvPr/>
        </p:nvGrpSpPr>
        <p:grpSpPr>
          <a:xfrm>
            <a:off x="1344696" y="6909406"/>
            <a:ext cx="2236520" cy="2236512"/>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35568" b="-14994"/>
              </a:stretch>
            </a:blipFill>
          </p:spPr>
        </p:sp>
      </p:grpSp>
      <p:grpSp>
        <p:nvGrpSpPr>
          <p:cNvPr id="17" name="Group 17"/>
          <p:cNvGrpSpPr>
            <a:grpSpLocks noChangeAspect="1"/>
          </p:cNvGrpSpPr>
          <p:nvPr/>
        </p:nvGrpSpPr>
        <p:grpSpPr>
          <a:xfrm>
            <a:off x="11823479" y="7057024"/>
            <a:ext cx="2256343" cy="2256334"/>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6666" b="-16666"/>
              </a:stretch>
            </a:blipFill>
          </p:spPr>
        </p:sp>
      </p:grpSp>
      <p:grpSp>
        <p:nvGrpSpPr>
          <p:cNvPr id="19" name="Group 19"/>
          <p:cNvGrpSpPr>
            <a:grpSpLocks noChangeAspect="1"/>
          </p:cNvGrpSpPr>
          <p:nvPr/>
        </p:nvGrpSpPr>
        <p:grpSpPr>
          <a:xfrm>
            <a:off x="6796395" y="4622999"/>
            <a:ext cx="2115346" cy="2115337"/>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31511" b="-19050"/>
              </a:stretch>
            </a:blipFill>
          </p:spPr>
        </p:sp>
      </p:grpSp>
      <p:sp>
        <p:nvSpPr>
          <p:cNvPr id="21" name="TextBox 21"/>
          <p:cNvSpPr txBox="1"/>
          <p:nvPr/>
        </p:nvSpPr>
        <p:spPr>
          <a:xfrm>
            <a:off x="5310673" y="192360"/>
            <a:ext cx="7666654" cy="1111250"/>
          </a:xfrm>
          <a:prstGeom prst="rect">
            <a:avLst/>
          </a:prstGeom>
        </p:spPr>
        <p:txBody>
          <a:bodyPr lIns="0" tIns="0" rIns="0" bIns="0" rtlCol="0" anchor="t">
            <a:spAutoFit/>
          </a:bodyPr>
          <a:lstStyle/>
          <a:p>
            <a:pPr algn="ctr">
              <a:lnSpc>
                <a:spcPts val="9100"/>
              </a:lnSpc>
            </a:pPr>
            <a:r>
              <a:rPr lang="en-US" sz="6500" spc="585">
                <a:solidFill>
                  <a:srgbClr val="FACAC2"/>
                </a:solidFill>
                <a:latin typeface="Poppins Medium Bold"/>
              </a:rPr>
              <a:t>PROJECT TEAM </a:t>
            </a:r>
          </a:p>
        </p:txBody>
      </p:sp>
      <p:grpSp>
        <p:nvGrpSpPr>
          <p:cNvPr id="22" name="Group 22"/>
          <p:cNvGrpSpPr/>
          <p:nvPr/>
        </p:nvGrpSpPr>
        <p:grpSpPr>
          <a:xfrm>
            <a:off x="3581216" y="2378883"/>
            <a:ext cx="2537258" cy="1775331"/>
            <a:chOff x="0" y="0"/>
            <a:chExt cx="3383010" cy="2367108"/>
          </a:xfrm>
        </p:grpSpPr>
        <p:sp>
          <p:nvSpPr>
            <p:cNvPr id="23" name="TextBox 23"/>
            <p:cNvSpPr txBox="1"/>
            <p:nvPr/>
          </p:nvSpPr>
          <p:spPr>
            <a:xfrm>
              <a:off x="0" y="19050"/>
              <a:ext cx="3383010" cy="480483"/>
            </a:xfrm>
            <a:prstGeom prst="rect">
              <a:avLst/>
            </a:prstGeom>
          </p:spPr>
          <p:txBody>
            <a:bodyPr lIns="0" tIns="0" rIns="0" bIns="0" rtlCol="0" anchor="t">
              <a:spAutoFit/>
            </a:bodyPr>
            <a:lstStyle/>
            <a:p>
              <a:pPr marL="0" lvl="0" indent="0" algn="ctr">
                <a:lnSpc>
                  <a:spcPts val="2899"/>
                </a:lnSpc>
                <a:spcBef>
                  <a:spcPct val="0"/>
                </a:spcBef>
              </a:pPr>
              <a:r>
                <a:rPr lang="en-US" sz="2499" spc="149">
                  <a:solidFill>
                    <a:srgbClr val="465A93"/>
                  </a:solidFill>
                  <a:latin typeface="Poppins Medium Bold"/>
                </a:rPr>
                <a:t>12S19005</a:t>
              </a:r>
            </a:p>
          </p:txBody>
        </p:sp>
        <p:sp>
          <p:nvSpPr>
            <p:cNvPr id="24" name="TextBox 24"/>
            <p:cNvSpPr txBox="1"/>
            <p:nvPr/>
          </p:nvSpPr>
          <p:spPr>
            <a:xfrm>
              <a:off x="0" y="593553"/>
              <a:ext cx="3383010" cy="1773555"/>
            </a:xfrm>
            <a:prstGeom prst="rect">
              <a:avLst/>
            </a:prstGeom>
          </p:spPr>
          <p:txBody>
            <a:bodyPr lIns="0" tIns="0" rIns="0" bIns="0" rtlCol="0" anchor="t">
              <a:spAutoFit/>
            </a:bodyPr>
            <a:lstStyle/>
            <a:p>
              <a:pPr algn="ctr">
                <a:lnSpc>
                  <a:spcPts val="3599"/>
                </a:lnSpc>
              </a:pPr>
              <a:r>
                <a:rPr lang="en-US" sz="2399" spc="23">
                  <a:solidFill>
                    <a:srgbClr val="465A93"/>
                  </a:solidFill>
                  <a:latin typeface="Poppins Light Bold Italics"/>
                </a:rPr>
                <a:t>Amelia Jane Audri Lumbanraja</a:t>
              </a:r>
            </a:p>
          </p:txBody>
        </p:sp>
      </p:grpSp>
      <p:grpSp>
        <p:nvGrpSpPr>
          <p:cNvPr id="25" name="Group 25"/>
          <p:cNvGrpSpPr/>
          <p:nvPr/>
        </p:nvGrpSpPr>
        <p:grpSpPr>
          <a:xfrm>
            <a:off x="14317106" y="2658865"/>
            <a:ext cx="2537258" cy="1318131"/>
            <a:chOff x="0" y="0"/>
            <a:chExt cx="3383010" cy="1757508"/>
          </a:xfrm>
        </p:grpSpPr>
        <p:sp>
          <p:nvSpPr>
            <p:cNvPr id="26" name="TextBox 26"/>
            <p:cNvSpPr txBox="1"/>
            <p:nvPr/>
          </p:nvSpPr>
          <p:spPr>
            <a:xfrm>
              <a:off x="0" y="19050"/>
              <a:ext cx="3383010" cy="480483"/>
            </a:xfrm>
            <a:prstGeom prst="rect">
              <a:avLst/>
            </a:prstGeom>
          </p:spPr>
          <p:txBody>
            <a:bodyPr lIns="0" tIns="0" rIns="0" bIns="0" rtlCol="0" anchor="t">
              <a:spAutoFit/>
            </a:bodyPr>
            <a:lstStyle/>
            <a:p>
              <a:pPr marL="0" lvl="0" indent="0" algn="ctr">
                <a:lnSpc>
                  <a:spcPts val="2899"/>
                </a:lnSpc>
                <a:spcBef>
                  <a:spcPct val="0"/>
                </a:spcBef>
              </a:pPr>
              <a:r>
                <a:rPr lang="en-US" sz="2499" spc="149">
                  <a:solidFill>
                    <a:srgbClr val="465A93"/>
                  </a:solidFill>
                  <a:latin typeface="Poppins Medium Bold"/>
                </a:rPr>
                <a:t>12S19025</a:t>
              </a:r>
            </a:p>
          </p:txBody>
        </p:sp>
        <p:sp>
          <p:nvSpPr>
            <p:cNvPr id="27" name="TextBox 27"/>
            <p:cNvSpPr txBox="1"/>
            <p:nvPr/>
          </p:nvSpPr>
          <p:spPr>
            <a:xfrm>
              <a:off x="0" y="593553"/>
              <a:ext cx="3383010" cy="1163955"/>
            </a:xfrm>
            <a:prstGeom prst="rect">
              <a:avLst/>
            </a:prstGeom>
          </p:spPr>
          <p:txBody>
            <a:bodyPr lIns="0" tIns="0" rIns="0" bIns="0" rtlCol="0" anchor="t">
              <a:spAutoFit/>
            </a:bodyPr>
            <a:lstStyle/>
            <a:p>
              <a:pPr algn="ctr">
                <a:lnSpc>
                  <a:spcPts val="3599"/>
                </a:lnSpc>
              </a:pPr>
              <a:r>
                <a:rPr lang="en-US" sz="2399" spc="23">
                  <a:solidFill>
                    <a:srgbClr val="465A93"/>
                  </a:solidFill>
                  <a:latin typeface="Poppins Light Bold Italics"/>
                </a:rPr>
                <a:t>Petrus Aquanur Sinaga</a:t>
              </a:r>
            </a:p>
          </p:txBody>
        </p:sp>
      </p:grpSp>
      <p:grpSp>
        <p:nvGrpSpPr>
          <p:cNvPr id="28" name="Group 28"/>
          <p:cNvGrpSpPr/>
          <p:nvPr/>
        </p:nvGrpSpPr>
        <p:grpSpPr>
          <a:xfrm>
            <a:off x="8911741" y="4931324"/>
            <a:ext cx="2269175" cy="1344601"/>
            <a:chOff x="0" y="0"/>
            <a:chExt cx="3025567" cy="1792802"/>
          </a:xfrm>
        </p:grpSpPr>
        <p:sp>
          <p:nvSpPr>
            <p:cNvPr id="29" name="TextBox 29"/>
            <p:cNvSpPr txBox="1"/>
            <p:nvPr/>
          </p:nvSpPr>
          <p:spPr>
            <a:xfrm>
              <a:off x="0" y="9525"/>
              <a:ext cx="3025567" cy="506361"/>
            </a:xfrm>
            <a:prstGeom prst="rect">
              <a:avLst/>
            </a:prstGeom>
          </p:spPr>
          <p:txBody>
            <a:bodyPr lIns="0" tIns="0" rIns="0" bIns="0" rtlCol="0" anchor="t">
              <a:spAutoFit/>
            </a:bodyPr>
            <a:lstStyle/>
            <a:p>
              <a:pPr marL="0" lvl="0" indent="0" algn="ctr">
                <a:lnSpc>
                  <a:spcPts val="2994"/>
                </a:lnSpc>
                <a:spcBef>
                  <a:spcPct val="0"/>
                </a:spcBef>
              </a:pPr>
              <a:r>
                <a:rPr lang="en-US" sz="2581" spc="154">
                  <a:solidFill>
                    <a:srgbClr val="465A93"/>
                  </a:solidFill>
                  <a:latin typeface="Poppins Medium Bold"/>
                </a:rPr>
                <a:t>12S19030</a:t>
              </a:r>
            </a:p>
          </p:txBody>
        </p:sp>
        <p:sp>
          <p:nvSpPr>
            <p:cNvPr id="30" name="TextBox 30"/>
            <p:cNvSpPr txBox="1"/>
            <p:nvPr/>
          </p:nvSpPr>
          <p:spPr>
            <a:xfrm>
              <a:off x="0" y="592927"/>
              <a:ext cx="3025567" cy="1199875"/>
            </a:xfrm>
            <a:prstGeom prst="rect">
              <a:avLst/>
            </a:prstGeom>
          </p:spPr>
          <p:txBody>
            <a:bodyPr lIns="0" tIns="0" rIns="0" bIns="0" rtlCol="0" anchor="t">
              <a:spAutoFit/>
            </a:bodyPr>
            <a:lstStyle/>
            <a:p>
              <a:pPr algn="ctr">
                <a:lnSpc>
                  <a:spcPts val="3717"/>
                </a:lnSpc>
              </a:pPr>
              <a:r>
                <a:rPr lang="en-US" sz="2478" spc="24">
                  <a:solidFill>
                    <a:srgbClr val="465A93"/>
                  </a:solidFill>
                  <a:latin typeface="Poppins Light Bold Italics"/>
                </a:rPr>
                <a:t>Jaime Christ Bonar Sirait</a:t>
              </a:r>
            </a:p>
          </p:txBody>
        </p:sp>
      </p:grpSp>
      <p:grpSp>
        <p:nvGrpSpPr>
          <p:cNvPr id="31" name="Group 31"/>
          <p:cNvGrpSpPr/>
          <p:nvPr/>
        </p:nvGrpSpPr>
        <p:grpSpPr>
          <a:xfrm>
            <a:off x="3898723" y="7364485"/>
            <a:ext cx="2710324" cy="1326352"/>
            <a:chOff x="0" y="0"/>
            <a:chExt cx="3613765" cy="1768469"/>
          </a:xfrm>
        </p:grpSpPr>
        <p:sp>
          <p:nvSpPr>
            <p:cNvPr id="32" name="TextBox 32"/>
            <p:cNvSpPr txBox="1"/>
            <p:nvPr/>
          </p:nvSpPr>
          <p:spPr>
            <a:xfrm>
              <a:off x="0" y="19050"/>
              <a:ext cx="3613765" cy="480483"/>
            </a:xfrm>
            <a:prstGeom prst="rect">
              <a:avLst/>
            </a:prstGeom>
          </p:spPr>
          <p:txBody>
            <a:bodyPr lIns="0" tIns="0" rIns="0" bIns="0" rtlCol="0" anchor="t">
              <a:spAutoFit/>
            </a:bodyPr>
            <a:lstStyle/>
            <a:p>
              <a:pPr marL="0" lvl="0" indent="0" algn="ctr">
                <a:lnSpc>
                  <a:spcPts val="2899"/>
                </a:lnSpc>
                <a:spcBef>
                  <a:spcPct val="0"/>
                </a:spcBef>
              </a:pPr>
              <a:r>
                <a:rPr lang="en-US" sz="2499" spc="149">
                  <a:solidFill>
                    <a:srgbClr val="465A93"/>
                  </a:solidFill>
                  <a:latin typeface="Poppins Medium Bold"/>
                </a:rPr>
                <a:t>12S19046</a:t>
              </a:r>
            </a:p>
          </p:txBody>
        </p:sp>
        <p:sp>
          <p:nvSpPr>
            <p:cNvPr id="33" name="TextBox 33"/>
            <p:cNvSpPr txBox="1"/>
            <p:nvPr/>
          </p:nvSpPr>
          <p:spPr>
            <a:xfrm>
              <a:off x="0" y="594989"/>
              <a:ext cx="3613765" cy="1173480"/>
            </a:xfrm>
            <a:prstGeom prst="rect">
              <a:avLst/>
            </a:prstGeom>
          </p:spPr>
          <p:txBody>
            <a:bodyPr lIns="0" tIns="0" rIns="0" bIns="0" rtlCol="0" anchor="t">
              <a:spAutoFit/>
            </a:bodyPr>
            <a:lstStyle/>
            <a:p>
              <a:pPr algn="ctr">
                <a:lnSpc>
                  <a:spcPts val="3600"/>
                </a:lnSpc>
              </a:pPr>
              <a:r>
                <a:rPr lang="en-US" sz="2400" spc="24">
                  <a:solidFill>
                    <a:srgbClr val="465A93"/>
                  </a:solidFill>
                  <a:latin typeface="Poppins Light Bold Italics"/>
                </a:rPr>
                <a:t>Sri Ningsih Ompusunggu</a:t>
              </a:r>
            </a:p>
          </p:txBody>
        </p:sp>
      </p:grpSp>
      <p:grpSp>
        <p:nvGrpSpPr>
          <p:cNvPr id="34" name="Group 34"/>
          <p:cNvGrpSpPr/>
          <p:nvPr/>
        </p:nvGrpSpPr>
        <p:grpSpPr>
          <a:xfrm>
            <a:off x="14079822" y="7371777"/>
            <a:ext cx="2741884" cy="1341797"/>
            <a:chOff x="0" y="0"/>
            <a:chExt cx="3655845" cy="1789062"/>
          </a:xfrm>
        </p:grpSpPr>
        <p:sp>
          <p:nvSpPr>
            <p:cNvPr id="35" name="TextBox 35"/>
            <p:cNvSpPr txBox="1"/>
            <p:nvPr/>
          </p:nvSpPr>
          <p:spPr>
            <a:xfrm>
              <a:off x="0" y="9525"/>
              <a:ext cx="3655845" cy="495825"/>
            </a:xfrm>
            <a:prstGeom prst="rect">
              <a:avLst/>
            </a:prstGeom>
          </p:spPr>
          <p:txBody>
            <a:bodyPr lIns="0" tIns="0" rIns="0" bIns="0" rtlCol="0" anchor="t">
              <a:spAutoFit/>
            </a:bodyPr>
            <a:lstStyle/>
            <a:p>
              <a:pPr marL="0" lvl="0" indent="0" algn="ctr">
                <a:lnSpc>
                  <a:spcPts val="2933"/>
                </a:lnSpc>
                <a:spcBef>
                  <a:spcPct val="0"/>
                </a:spcBef>
              </a:pPr>
              <a:r>
                <a:rPr lang="en-US" sz="2529" spc="151">
                  <a:solidFill>
                    <a:srgbClr val="465A93"/>
                  </a:solidFill>
                  <a:latin typeface="Poppins Medium Bold"/>
                </a:rPr>
                <a:t>12S19052</a:t>
              </a:r>
            </a:p>
          </p:txBody>
        </p:sp>
        <p:sp>
          <p:nvSpPr>
            <p:cNvPr id="36" name="TextBox 36"/>
            <p:cNvSpPr txBox="1"/>
            <p:nvPr/>
          </p:nvSpPr>
          <p:spPr>
            <a:xfrm>
              <a:off x="0" y="612330"/>
              <a:ext cx="3655845" cy="1176732"/>
            </a:xfrm>
            <a:prstGeom prst="rect">
              <a:avLst/>
            </a:prstGeom>
          </p:spPr>
          <p:txBody>
            <a:bodyPr lIns="0" tIns="0" rIns="0" bIns="0" rtlCol="0" anchor="t">
              <a:spAutoFit/>
            </a:bodyPr>
            <a:lstStyle/>
            <a:p>
              <a:pPr algn="ctr">
                <a:lnSpc>
                  <a:spcPts val="3641"/>
                </a:lnSpc>
              </a:pPr>
              <a:r>
                <a:rPr lang="en-US" sz="2427" spc="24">
                  <a:solidFill>
                    <a:srgbClr val="465A93"/>
                  </a:solidFill>
                  <a:latin typeface="Poppins Light Bold Italics"/>
                </a:rPr>
                <a:t>Mulyani G.S Simanjuntak</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407628" y="4343806"/>
            <a:ext cx="4032623" cy="1599388"/>
            <a:chOff x="0" y="0"/>
            <a:chExt cx="5376830" cy="2132517"/>
          </a:xfrm>
        </p:grpSpPr>
        <p:sp>
          <p:nvSpPr>
            <p:cNvPr id="3" name="AutoShape 3"/>
            <p:cNvSpPr/>
            <p:nvPr/>
          </p:nvSpPr>
          <p:spPr>
            <a:xfrm>
              <a:off x="0" y="0"/>
              <a:ext cx="5376830" cy="2132517"/>
            </a:xfrm>
            <a:prstGeom prst="rect">
              <a:avLst/>
            </a:prstGeom>
            <a:solidFill>
              <a:srgbClr val="FACAC2"/>
            </a:solidFill>
          </p:spPr>
        </p:sp>
        <p:sp>
          <p:nvSpPr>
            <p:cNvPr id="4" name="TextBox 4"/>
            <p:cNvSpPr txBox="1"/>
            <p:nvPr/>
          </p:nvSpPr>
          <p:spPr>
            <a:xfrm>
              <a:off x="261152" y="210278"/>
              <a:ext cx="4854525" cy="1673861"/>
            </a:xfrm>
            <a:prstGeom prst="rect">
              <a:avLst/>
            </a:prstGeom>
          </p:spPr>
          <p:txBody>
            <a:bodyPr lIns="0" tIns="0" rIns="0" bIns="0" rtlCol="0" anchor="t">
              <a:spAutoFit/>
            </a:bodyPr>
            <a:lstStyle/>
            <a:p>
              <a:pPr algn="ctr">
                <a:lnSpc>
                  <a:spcPts val="5069"/>
                </a:lnSpc>
              </a:pPr>
              <a:r>
                <a:rPr lang="en-US" sz="3899" spc="194">
                  <a:solidFill>
                    <a:srgbClr val="465A93"/>
                  </a:solidFill>
                  <a:latin typeface="Poppins Medium Bold"/>
                </a:rPr>
                <a:t>DATA </a:t>
              </a:r>
            </a:p>
            <a:p>
              <a:pPr algn="ctr">
                <a:lnSpc>
                  <a:spcPts val="5069"/>
                </a:lnSpc>
              </a:pPr>
              <a:r>
                <a:rPr lang="en-US" sz="3899" spc="194">
                  <a:solidFill>
                    <a:srgbClr val="465A93"/>
                  </a:solidFill>
                  <a:latin typeface="Poppins Medium Bold"/>
                </a:rPr>
                <a:t>KEUANGAN</a:t>
              </a:r>
            </a:p>
          </p:txBody>
        </p:sp>
      </p:grpSp>
      <p:pic>
        <p:nvPicPr>
          <p:cNvPr id="5" name="Picture 5"/>
          <p:cNvPicPr>
            <a:picLocks noChangeAspect="1"/>
          </p:cNvPicPr>
          <p:nvPr/>
        </p:nvPicPr>
        <p:blipFill>
          <a:blip r:embed="rId2"/>
          <a:srcRect t="440" r="1238" b="619"/>
          <a:stretch>
            <a:fillRect/>
          </a:stretch>
        </p:blipFill>
        <p:spPr>
          <a:xfrm>
            <a:off x="4672792" y="643484"/>
            <a:ext cx="13615208" cy="900003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663680" y="4343806"/>
            <a:ext cx="3675055" cy="1599388"/>
            <a:chOff x="0" y="0"/>
            <a:chExt cx="4900074" cy="2132517"/>
          </a:xfrm>
        </p:grpSpPr>
        <p:sp>
          <p:nvSpPr>
            <p:cNvPr id="3" name="AutoShape 3"/>
            <p:cNvSpPr/>
            <p:nvPr/>
          </p:nvSpPr>
          <p:spPr>
            <a:xfrm>
              <a:off x="0" y="0"/>
              <a:ext cx="4900074" cy="2132517"/>
            </a:xfrm>
            <a:prstGeom prst="rect">
              <a:avLst/>
            </a:prstGeom>
            <a:solidFill>
              <a:srgbClr val="FACAC2"/>
            </a:solidFill>
          </p:spPr>
        </p:sp>
        <p:sp>
          <p:nvSpPr>
            <p:cNvPr id="4" name="TextBox 4"/>
            <p:cNvSpPr txBox="1"/>
            <p:nvPr/>
          </p:nvSpPr>
          <p:spPr>
            <a:xfrm>
              <a:off x="237996" y="210278"/>
              <a:ext cx="4424081" cy="1673861"/>
            </a:xfrm>
            <a:prstGeom prst="rect">
              <a:avLst/>
            </a:prstGeom>
          </p:spPr>
          <p:txBody>
            <a:bodyPr lIns="0" tIns="0" rIns="0" bIns="0" rtlCol="0" anchor="t">
              <a:spAutoFit/>
            </a:bodyPr>
            <a:lstStyle/>
            <a:p>
              <a:pPr algn="ctr">
                <a:lnSpc>
                  <a:spcPts val="5069"/>
                </a:lnSpc>
              </a:pPr>
              <a:r>
                <a:rPr lang="en-US" sz="3899" spc="194">
                  <a:solidFill>
                    <a:srgbClr val="465A93"/>
                  </a:solidFill>
                  <a:latin typeface="Poppins Medium Bold"/>
                </a:rPr>
                <a:t>DATA SAKRAMEN</a:t>
              </a:r>
            </a:p>
          </p:txBody>
        </p:sp>
      </p:grpSp>
      <p:pic>
        <p:nvPicPr>
          <p:cNvPr id="5" name="Picture 5"/>
          <p:cNvPicPr>
            <a:picLocks noChangeAspect="1"/>
          </p:cNvPicPr>
          <p:nvPr/>
        </p:nvPicPr>
        <p:blipFill>
          <a:blip r:embed="rId2"/>
          <a:srcRect/>
          <a:stretch>
            <a:fillRect/>
          </a:stretch>
        </p:blipFill>
        <p:spPr>
          <a:xfrm>
            <a:off x="5086355" y="716909"/>
            <a:ext cx="13201645" cy="871087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582"/>
          <a:stretch>
            <a:fillRect/>
          </a:stretch>
        </p:blipFill>
        <p:spPr>
          <a:xfrm>
            <a:off x="0" y="0"/>
            <a:ext cx="18288000" cy="10287000"/>
          </a:xfrm>
          <a:prstGeom prst="rect">
            <a:avLst/>
          </a:prstGeom>
        </p:spPr>
      </p:pic>
      <p:grpSp>
        <p:nvGrpSpPr>
          <p:cNvPr id="3" name="Group 3"/>
          <p:cNvGrpSpPr/>
          <p:nvPr/>
        </p:nvGrpSpPr>
        <p:grpSpPr>
          <a:xfrm>
            <a:off x="2881947" y="2918961"/>
            <a:ext cx="12524106" cy="3967816"/>
            <a:chOff x="0" y="0"/>
            <a:chExt cx="16698809" cy="5290421"/>
          </a:xfrm>
        </p:grpSpPr>
        <p:sp>
          <p:nvSpPr>
            <p:cNvPr id="4" name="TextBox 4"/>
            <p:cNvSpPr txBox="1"/>
            <p:nvPr/>
          </p:nvSpPr>
          <p:spPr>
            <a:xfrm>
              <a:off x="1495" y="0"/>
              <a:ext cx="16695818" cy="1371600"/>
            </a:xfrm>
            <a:prstGeom prst="rect">
              <a:avLst/>
            </a:prstGeom>
          </p:spPr>
          <p:txBody>
            <a:bodyPr lIns="0" tIns="0" rIns="0" bIns="0" rtlCol="0" anchor="t">
              <a:spAutoFit/>
            </a:bodyPr>
            <a:lstStyle/>
            <a:p>
              <a:pPr algn="ctr">
                <a:lnSpc>
                  <a:spcPts val="8160"/>
                </a:lnSpc>
              </a:pPr>
              <a:r>
                <a:rPr lang="en-US" sz="6800" spc="204">
                  <a:solidFill>
                    <a:srgbClr val="FACAC2"/>
                  </a:solidFill>
                  <a:latin typeface="Poppins Bold Bold Italics"/>
                </a:rPr>
                <a:t>4. TESTING</a:t>
              </a:r>
            </a:p>
          </p:txBody>
        </p:sp>
        <p:sp>
          <p:nvSpPr>
            <p:cNvPr id="5" name="TextBox 5"/>
            <p:cNvSpPr txBox="1"/>
            <p:nvPr/>
          </p:nvSpPr>
          <p:spPr>
            <a:xfrm>
              <a:off x="0" y="1943535"/>
              <a:ext cx="16698809" cy="1504315"/>
            </a:xfrm>
            <a:prstGeom prst="rect">
              <a:avLst/>
            </a:prstGeom>
          </p:spPr>
          <p:txBody>
            <a:bodyPr lIns="0" tIns="0" rIns="0" bIns="0" rtlCol="0" anchor="t">
              <a:spAutoFit/>
            </a:bodyPr>
            <a:lstStyle/>
            <a:p>
              <a:pPr algn="ctr">
                <a:lnSpc>
                  <a:spcPts val="4620"/>
                </a:lnSpc>
              </a:pPr>
              <a:r>
                <a:rPr lang="en-US" sz="3300" spc="495">
                  <a:solidFill>
                    <a:srgbClr val="FACAC2"/>
                  </a:solidFill>
                  <a:latin typeface="Poppins Light Bold"/>
                </a:rPr>
                <a:t>SOFTWARE TESTING IS A TECHNIQUE TO ENSURE THAT THE SYSTEM HAS NOT ANY BUG</a:t>
              </a:r>
            </a:p>
          </p:txBody>
        </p:sp>
        <p:sp>
          <p:nvSpPr>
            <p:cNvPr id="6" name="AutoShape 6"/>
            <p:cNvSpPr/>
            <p:nvPr/>
          </p:nvSpPr>
          <p:spPr>
            <a:xfrm>
              <a:off x="4218046" y="4313605"/>
              <a:ext cx="8262716" cy="976816"/>
            </a:xfrm>
            <a:prstGeom prst="rect">
              <a:avLst/>
            </a:prstGeom>
            <a:solidFill>
              <a:srgbClr val="FACAC2"/>
            </a:solidFill>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EBF3"/>
        </a:solidFill>
        <a:effectLst/>
      </p:bgPr>
    </p:bg>
    <p:spTree>
      <p:nvGrpSpPr>
        <p:cNvPr id="1" name=""/>
        <p:cNvGrpSpPr/>
        <p:nvPr/>
      </p:nvGrpSpPr>
      <p:grpSpPr>
        <a:xfrm>
          <a:off x="0" y="0"/>
          <a:ext cx="0" cy="0"/>
          <a:chOff x="0" y="0"/>
          <a:chExt cx="0" cy="0"/>
        </a:xfrm>
      </p:grpSpPr>
      <p:sp>
        <p:nvSpPr>
          <p:cNvPr id="2" name="AutoShape 2"/>
          <p:cNvSpPr/>
          <p:nvPr/>
        </p:nvSpPr>
        <p:spPr>
          <a:xfrm>
            <a:off x="-12375" y="-28206"/>
            <a:ext cx="9156375" cy="10343412"/>
          </a:xfrm>
          <a:prstGeom prst="rect">
            <a:avLst/>
          </a:prstGeom>
          <a:solidFill>
            <a:srgbClr val="FACAC2"/>
          </a:solidFill>
        </p:spPr>
      </p:sp>
      <p:grpSp>
        <p:nvGrpSpPr>
          <p:cNvPr id="3" name="Group 3"/>
          <p:cNvGrpSpPr/>
          <p:nvPr/>
        </p:nvGrpSpPr>
        <p:grpSpPr>
          <a:xfrm>
            <a:off x="933449" y="419100"/>
            <a:ext cx="16421101" cy="9372600"/>
            <a:chOff x="0" y="-66828"/>
            <a:chExt cx="4324899" cy="2267811"/>
          </a:xfrm>
        </p:grpSpPr>
        <p:sp>
          <p:nvSpPr>
            <p:cNvPr id="4" name="Freeform 4"/>
            <p:cNvSpPr/>
            <p:nvPr/>
          </p:nvSpPr>
          <p:spPr>
            <a:xfrm>
              <a:off x="0" y="-66828"/>
              <a:ext cx="4274726" cy="2267811"/>
            </a:xfrm>
            <a:custGeom>
              <a:avLst/>
              <a:gdLst/>
              <a:ahLst/>
              <a:cxnLst/>
              <a:rect l="l" t="t" r="r" b="b"/>
              <a:pathLst>
                <a:path w="4274726" h="2267811">
                  <a:moveTo>
                    <a:pt x="0" y="0"/>
                  </a:moveTo>
                  <a:lnTo>
                    <a:pt x="4274726" y="0"/>
                  </a:lnTo>
                  <a:lnTo>
                    <a:pt x="4274726" y="2267811"/>
                  </a:lnTo>
                  <a:lnTo>
                    <a:pt x="0" y="2267811"/>
                  </a:lnTo>
                  <a:close/>
                </a:path>
              </a:pathLst>
            </a:custGeom>
            <a:solidFill>
              <a:srgbClr val="465A93"/>
            </a:solidFill>
          </p:spPr>
          <p:txBody>
            <a:bodyPr/>
            <a:lstStyle/>
            <a:p>
              <a:endParaRPr lang="en-ID" dirty="0"/>
            </a:p>
          </p:txBody>
        </p:sp>
        <p:sp>
          <p:nvSpPr>
            <p:cNvPr id="5" name="TextBox 5"/>
            <p:cNvSpPr txBox="1"/>
            <p:nvPr/>
          </p:nvSpPr>
          <p:spPr>
            <a:xfrm>
              <a:off x="0" y="742558"/>
              <a:ext cx="4324899" cy="426931"/>
            </a:xfrm>
            <a:prstGeom prst="rect">
              <a:avLst/>
            </a:prstGeom>
          </p:spPr>
          <p:txBody>
            <a:bodyPr lIns="50800" tIns="50800" rIns="50800" bIns="50800" rtlCol="0" anchor="ctr"/>
            <a:lstStyle/>
            <a:p>
              <a:pPr>
                <a:lnSpc>
                  <a:spcPts val="6499"/>
                </a:lnSpc>
              </a:pPr>
              <a:r>
                <a:rPr lang="en-US" sz="4999" spc="249" dirty="0">
                  <a:solidFill>
                    <a:srgbClr val="FFFFFF"/>
                  </a:solidFill>
                  <a:latin typeface="Poppins Light Bold"/>
                </a:rPr>
                <a:t>Testing is done using the black box method. Black box testing is a software testing method in which the functionality of a software application will be tested without having knowledge of the internal code structure, implementation details, and internal paths. Black box testing focuses on the input and output of software applications and is completely based on the requirements and specifications of the software.</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CAC2"/>
        </a:solidFill>
        <a:effectLst/>
      </p:bgPr>
    </p:bg>
    <p:spTree>
      <p:nvGrpSpPr>
        <p:cNvPr id="1" name=""/>
        <p:cNvGrpSpPr/>
        <p:nvPr/>
      </p:nvGrpSpPr>
      <p:grpSpPr>
        <a:xfrm>
          <a:off x="0" y="0"/>
          <a:ext cx="0" cy="0"/>
          <a:chOff x="0" y="0"/>
          <a:chExt cx="0" cy="0"/>
        </a:xfrm>
      </p:grpSpPr>
      <p:sp>
        <p:nvSpPr>
          <p:cNvPr id="2" name="AutoShape 2"/>
          <p:cNvSpPr/>
          <p:nvPr/>
        </p:nvSpPr>
        <p:spPr>
          <a:xfrm>
            <a:off x="1028700" y="3452538"/>
            <a:ext cx="16230600" cy="3381924"/>
          </a:xfrm>
          <a:prstGeom prst="rect">
            <a:avLst/>
          </a:prstGeom>
          <a:solidFill>
            <a:srgbClr val="465A93"/>
          </a:solidFill>
        </p:spPr>
      </p:sp>
      <p:sp>
        <p:nvSpPr>
          <p:cNvPr id="3" name="TextBox 3"/>
          <p:cNvSpPr txBox="1"/>
          <p:nvPr/>
        </p:nvSpPr>
        <p:spPr>
          <a:xfrm>
            <a:off x="2259769" y="4562475"/>
            <a:ext cx="13768463" cy="1152525"/>
          </a:xfrm>
          <a:prstGeom prst="rect">
            <a:avLst/>
          </a:prstGeom>
        </p:spPr>
        <p:txBody>
          <a:bodyPr lIns="0" tIns="0" rIns="0" bIns="0" rtlCol="0" anchor="t">
            <a:spAutoFit/>
          </a:bodyPr>
          <a:lstStyle/>
          <a:p>
            <a:pPr algn="ctr">
              <a:lnSpc>
                <a:spcPts val="9000"/>
              </a:lnSpc>
            </a:pPr>
            <a:r>
              <a:rPr lang="en-US" sz="7500" spc="225">
                <a:solidFill>
                  <a:srgbClr val="FACAC2"/>
                </a:solidFill>
                <a:latin typeface="Poppins Bold Bold Italics"/>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CAC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3453" y="1143000"/>
            <a:ext cx="8229600" cy="8229600"/>
          </a:xfrm>
          <a:prstGeom prst="rect">
            <a:avLst/>
          </a:prstGeom>
        </p:spPr>
      </p:pic>
      <p:sp>
        <p:nvSpPr>
          <p:cNvPr id="3" name="TextBox 3"/>
          <p:cNvSpPr txBox="1"/>
          <p:nvPr/>
        </p:nvSpPr>
        <p:spPr>
          <a:xfrm>
            <a:off x="323082" y="-9525"/>
            <a:ext cx="7427026" cy="1152525"/>
          </a:xfrm>
          <a:prstGeom prst="rect">
            <a:avLst/>
          </a:prstGeom>
        </p:spPr>
        <p:txBody>
          <a:bodyPr lIns="0" tIns="0" rIns="0" bIns="0" rtlCol="0" anchor="t">
            <a:spAutoFit/>
          </a:bodyPr>
          <a:lstStyle/>
          <a:p>
            <a:pPr>
              <a:lnSpc>
                <a:spcPts val="9000"/>
              </a:lnSpc>
            </a:pPr>
            <a:r>
              <a:rPr lang="en-US" sz="7500" spc="225">
                <a:solidFill>
                  <a:srgbClr val="465A93"/>
                </a:solidFill>
                <a:latin typeface="Poppins Bold Bold Italics"/>
              </a:rPr>
              <a:t>OVERVIEW</a:t>
            </a:r>
          </a:p>
        </p:txBody>
      </p:sp>
      <p:grpSp>
        <p:nvGrpSpPr>
          <p:cNvPr id="4" name="Group 4"/>
          <p:cNvGrpSpPr/>
          <p:nvPr/>
        </p:nvGrpSpPr>
        <p:grpSpPr>
          <a:xfrm>
            <a:off x="8562239" y="1028700"/>
            <a:ext cx="6197037" cy="732612"/>
            <a:chOff x="0" y="0"/>
            <a:chExt cx="8262716" cy="976816"/>
          </a:xfrm>
        </p:grpSpPr>
        <p:sp>
          <p:nvSpPr>
            <p:cNvPr id="5" name="AutoShape 5"/>
            <p:cNvSpPr/>
            <p:nvPr/>
          </p:nvSpPr>
          <p:spPr>
            <a:xfrm>
              <a:off x="0" y="0"/>
              <a:ext cx="8262716" cy="976816"/>
            </a:xfrm>
            <a:prstGeom prst="rect">
              <a:avLst/>
            </a:prstGeom>
            <a:solidFill>
              <a:srgbClr val="465A93"/>
            </a:solidFill>
          </p:spPr>
        </p:sp>
        <p:sp>
          <p:nvSpPr>
            <p:cNvPr id="6" name="TextBox 6"/>
            <p:cNvSpPr txBox="1"/>
            <p:nvPr/>
          </p:nvSpPr>
          <p:spPr>
            <a:xfrm>
              <a:off x="401320" y="245203"/>
              <a:ext cx="7460077" cy="508635"/>
            </a:xfrm>
            <a:prstGeom prst="rect">
              <a:avLst/>
            </a:prstGeom>
          </p:spPr>
          <p:txBody>
            <a:bodyPr lIns="0" tIns="0" rIns="0" bIns="0" rtlCol="0" anchor="t">
              <a:spAutoFit/>
            </a:bodyPr>
            <a:lstStyle/>
            <a:p>
              <a:pPr marL="518160" lvl="1" indent="-259080" algn="just">
                <a:lnSpc>
                  <a:spcPts val="3120"/>
                </a:lnSpc>
                <a:buFont typeface="Arial"/>
                <a:buChar char="•"/>
              </a:pPr>
              <a:r>
                <a:rPr lang="en-US" sz="2400" spc="120">
                  <a:solidFill>
                    <a:srgbClr val="FACAC2"/>
                  </a:solidFill>
                  <a:latin typeface="Poppins Medium Bold"/>
                </a:rPr>
                <a:t>INTRODUCTION</a:t>
              </a:r>
            </a:p>
          </p:txBody>
        </p:sp>
      </p:grpSp>
      <p:grpSp>
        <p:nvGrpSpPr>
          <p:cNvPr id="7" name="Group 7"/>
          <p:cNvGrpSpPr/>
          <p:nvPr/>
        </p:nvGrpSpPr>
        <p:grpSpPr>
          <a:xfrm>
            <a:off x="9685187" y="3476975"/>
            <a:ext cx="6588064" cy="732612"/>
            <a:chOff x="0" y="0"/>
            <a:chExt cx="8784085" cy="976816"/>
          </a:xfrm>
        </p:grpSpPr>
        <p:sp>
          <p:nvSpPr>
            <p:cNvPr id="8" name="AutoShape 8"/>
            <p:cNvSpPr/>
            <p:nvPr/>
          </p:nvSpPr>
          <p:spPr>
            <a:xfrm>
              <a:off x="0" y="0"/>
              <a:ext cx="8784085" cy="976816"/>
            </a:xfrm>
            <a:prstGeom prst="rect">
              <a:avLst/>
            </a:prstGeom>
            <a:solidFill>
              <a:srgbClr val="465A93"/>
            </a:solidFill>
          </p:spPr>
        </p:sp>
        <p:sp>
          <p:nvSpPr>
            <p:cNvPr id="9" name="TextBox 9"/>
            <p:cNvSpPr txBox="1"/>
            <p:nvPr/>
          </p:nvSpPr>
          <p:spPr>
            <a:xfrm>
              <a:off x="426642" y="245203"/>
              <a:ext cx="7930800" cy="508635"/>
            </a:xfrm>
            <a:prstGeom prst="rect">
              <a:avLst/>
            </a:prstGeom>
          </p:spPr>
          <p:txBody>
            <a:bodyPr lIns="0" tIns="0" rIns="0" bIns="0" rtlCol="0" anchor="t">
              <a:spAutoFit/>
            </a:bodyPr>
            <a:lstStyle/>
            <a:p>
              <a:pPr algn="just">
                <a:lnSpc>
                  <a:spcPts val="3120"/>
                </a:lnSpc>
              </a:pPr>
              <a:r>
                <a:rPr lang="en-US" sz="2400" spc="120">
                  <a:solidFill>
                    <a:srgbClr val="FACAC2"/>
                  </a:solidFill>
                  <a:latin typeface="Poppins Medium Bold"/>
                </a:rPr>
                <a:t>2. FUNCTIONAL &amp; NON-FUNCTIONAL</a:t>
              </a:r>
            </a:p>
          </p:txBody>
        </p:sp>
      </p:grpSp>
      <p:grpSp>
        <p:nvGrpSpPr>
          <p:cNvPr id="10" name="Group 10"/>
          <p:cNvGrpSpPr/>
          <p:nvPr/>
        </p:nvGrpSpPr>
        <p:grpSpPr>
          <a:xfrm>
            <a:off x="9685187" y="5723249"/>
            <a:ext cx="6197037" cy="732612"/>
            <a:chOff x="0" y="0"/>
            <a:chExt cx="8262716" cy="976816"/>
          </a:xfrm>
        </p:grpSpPr>
        <p:sp>
          <p:nvSpPr>
            <p:cNvPr id="11" name="AutoShape 11"/>
            <p:cNvSpPr/>
            <p:nvPr/>
          </p:nvSpPr>
          <p:spPr>
            <a:xfrm>
              <a:off x="0" y="0"/>
              <a:ext cx="8262716" cy="976816"/>
            </a:xfrm>
            <a:prstGeom prst="rect">
              <a:avLst/>
            </a:prstGeom>
            <a:solidFill>
              <a:srgbClr val="465A93"/>
            </a:solidFill>
          </p:spPr>
        </p:sp>
        <p:sp>
          <p:nvSpPr>
            <p:cNvPr id="12" name="TextBox 12"/>
            <p:cNvSpPr txBox="1"/>
            <p:nvPr/>
          </p:nvSpPr>
          <p:spPr>
            <a:xfrm>
              <a:off x="401320" y="245203"/>
              <a:ext cx="7460077" cy="508635"/>
            </a:xfrm>
            <a:prstGeom prst="rect">
              <a:avLst/>
            </a:prstGeom>
          </p:spPr>
          <p:txBody>
            <a:bodyPr lIns="0" tIns="0" rIns="0" bIns="0" rtlCol="0" anchor="t">
              <a:spAutoFit/>
            </a:bodyPr>
            <a:lstStyle/>
            <a:p>
              <a:pPr algn="just">
                <a:lnSpc>
                  <a:spcPts val="3120"/>
                </a:lnSpc>
              </a:pPr>
              <a:r>
                <a:rPr lang="en-US" sz="2400" spc="120">
                  <a:solidFill>
                    <a:srgbClr val="FACAC2"/>
                  </a:solidFill>
                  <a:latin typeface="Poppins Medium Bold"/>
                </a:rPr>
                <a:t>3. DESIGN</a:t>
              </a:r>
            </a:p>
          </p:txBody>
        </p:sp>
      </p:grpSp>
      <p:grpSp>
        <p:nvGrpSpPr>
          <p:cNvPr id="13" name="Group 13"/>
          <p:cNvGrpSpPr/>
          <p:nvPr/>
        </p:nvGrpSpPr>
        <p:grpSpPr>
          <a:xfrm>
            <a:off x="8562239" y="7578999"/>
            <a:ext cx="6197037" cy="732612"/>
            <a:chOff x="0" y="0"/>
            <a:chExt cx="8262716" cy="976816"/>
          </a:xfrm>
        </p:grpSpPr>
        <p:sp>
          <p:nvSpPr>
            <p:cNvPr id="14" name="AutoShape 14"/>
            <p:cNvSpPr/>
            <p:nvPr/>
          </p:nvSpPr>
          <p:spPr>
            <a:xfrm>
              <a:off x="0" y="0"/>
              <a:ext cx="8262716" cy="976816"/>
            </a:xfrm>
            <a:prstGeom prst="rect">
              <a:avLst/>
            </a:prstGeom>
            <a:solidFill>
              <a:srgbClr val="465A93"/>
            </a:solidFill>
          </p:spPr>
        </p:sp>
        <p:sp>
          <p:nvSpPr>
            <p:cNvPr id="15" name="TextBox 15"/>
            <p:cNvSpPr txBox="1"/>
            <p:nvPr/>
          </p:nvSpPr>
          <p:spPr>
            <a:xfrm>
              <a:off x="401320" y="245203"/>
              <a:ext cx="7460077" cy="508635"/>
            </a:xfrm>
            <a:prstGeom prst="rect">
              <a:avLst/>
            </a:prstGeom>
          </p:spPr>
          <p:txBody>
            <a:bodyPr lIns="0" tIns="0" rIns="0" bIns="0" rtlCol="0" anchor="t">
              <a:spAutoFit/>
            </a:bodyPr>
            <a:lstStyle/>
            <a:p>
              <a:pPr algn="just">
                <a:lnSpc>
                  <a:spcPts val="3120"/>
                </a:lnSpc>
              </a:pPr>
              <a:r>
                <a:rPr lang="en-US" sz="2400" spc="120">
                  <a:solidFill>
                    <a:srgbClr val="FACAC2"/>
                  </a:solidFill>
                  <a:latin typeface="Poppins Medium Bold"/>
                </a:rPr>
                <a:t>4. TESTING</a:t>
              </a:r>
            </a:p>
          </p:txBody>
        </p:sp>
      </p:grpSp>
      <p:grpSp>
        <p:nvGrpSpPr>
          <p:cNvPr id="16" name="Group 16"/>
          <p:cNvGrpSpPr/>
          <p:nvPr/>
        </p:nvGrpSpPr>
        <p:grpSpPr>
          <a:xfrm>
            <a:off x="8562239" y="1761312"/>
            <a:ext cx="6197037" cy="1513662"/>
            <a:chOff x="0" y="0"/>
            <a:chExt cx="8262716" cy="2018216"/>
          </a:xfrm>
        </p:grpSpPr>
        <p:sp>
          <p:nvSpPr>
            <p:cNvPr id="17" name="AutoShape 17"/>
            <p:cNvSpPr/>
            <p:nvPr/>
          </p:nvSpPr>
          <p:spPr>
            <a:xfrm>
              <a:off x="0" y="0"/>
              <a:ext cx="8262716" cy="2018216"/>
            </a:xfrm>
            <a:prstGeom prst="rect">
              <a:avLst/>
            </a:prstGeom>
            <a:solidFill>
              <a:srgbClr val="FACAC2"/>
            </a:solidFill>
          </p:spPr>
        </p:sp>
        <p:sp>
          <p:nvSpPr>
            <p:cNvPr id="18" name="TextBox 18"/>
            <p:cNvSpPr txBox="1"/>
            <p:nvPr/>
          </p:nvSpPr>
          <p:spPr>
            <a:xfrm>
              <a:off x="401320" y="270603"/>
              <a:ext cx="7460077" cy="1550035"/>
            </a:xfrm>
            <a:prstGeom prst="rect">
              <a:avLst/>
            </a:prstGeom>
          </p:spPr>
          <p:txBody>
            <a:bodyPr lIns="0" tIns="0" rIns="0" bIns="0" rtlCol="0" anchor="t">
              <a:spAutoFit/>
            </a:bodyPr>
            <a:lstStyle/>
            <a:p>
              <a:pPr>
                <a:lnSpc>
                  <a:spcPts val="3120"/>
                </a:lnSpc>
              </a:pPr>
              <a:r>
                <a:rPr lang="en-US" sz="2400" spc="120">
                  <a:solidFill>
                    <a:srgbClr val="465A93"/>
                  </a:solidFill>
                  <a:latin typeface="Poppins Medium Bold"/>
                </a:rPr>
                <a:t>Project description and background of project implementation</a:t>
              </a:r>
            </a:p>
          </p:txBody>
        </p:sp>
      </p:grpSp>
      <p:grpSp>
        <p:nvGrpSpPr>
          <p:cNvPr id="19" name="Group 19"/>
          <p:cNvGrpSpPr/>
          <p:nvPr/>
        </p:nvGrpSpPr>
        <p:grpSpPr>
          <a:xfrm>
            <a:off x="9474634" y="4209587"/>
            <a:ext cx="6197037" cy="1513662"/>
            <a:chOff x="0" y="0"/>
            <a:chExt cx="8262716" cy="2018216"/>
          </a:xfrm>
        </p:grpSpPr>
        <p:sp>
          <p:nvSpPr>
            <p:cNvPr id="20" name="AutoShape 20"/>
            <p:cNvSpPr/>
            <p:nvPr/>
          </p:nvSpPr>
          <p:spPr>
            <a:xfrm>
              <a:off x="0" y="0"/>
              <a:ext cx="8262716" cy="2018216"/>
            </a:xfrm>
            <a:prstGeom prst="rect">
              <a:avLst/>
            </a:prstGeom>
            <a:solidFill>
              <a:srgbClr val="FACAC2"/>
            </a:solidFill>
          </p:spPr>
        </p:sp>
        <p:sp>
          <p:nvSpPr>
            <p:cNvPr id="21" name="TextBox 21"/>
            <p:cNvSpPr txBox="1"/>
            <p:nvPr/>
          </p:nvSpPr>
          <p:spPr>
            <a:xfrm>
              <a:off x="401320" y="270603"/>
              <a:ext cx="7460077" cy="1550035"/>
            </a:xfrm>
            <a:prstGeom prst="rect">
              <a:avLst/>
            </a:prstGeom>
          </p:spPr>
          <p:txBody>
            <a:bodyPr lIns="0" tIns="0" rIns="0" bIns="0" rtlCol="0" anchor="t">
              <a:spAutoFit/>
            </a:bodyPr>
            <a:lstStyle/>
            <a:p>
              <a:pPr>
                <a:lnSpc>
                  <a:spcPts val="3120"/>
                </a:lnSpc>
              </a:pPr>
              <a:r>
                <a:rPr lang="en-US" sz="2400" spc="120">
                  <a:solidFill>
                    <a:srgbClr val="465A93"/>
                  </a:solidFill>
                  <a:latin typeface="Poppins Medium Bold"/>
                </a:rPr>
                <a:t>List of functional and non-functional and which are implemented</a:t>
              </a:r>
            </a:p>
          </p:txBody>
        </p:sp>
      </p:grpSp>
      <p:grpSp>
        <p:nvGrpSpPr>
          <p:cNvPr id="22" name="Group 22"/>
          <p:cNvGrpSpPr/>
          <p:nvPr/>
        </p:nvGrpSpPr>
        <p:grpSpPr>
          <a:xfrm>
            <a:off x="9474634" y="6455862"/>
            <a:ext cx="6197037" cy="1123137"/>
            <a:chOff x="0" y="0"/>
            <a:chExt cx="8262716" cy="1497516"/>
          </a:xfrm>
        </p:grpSpPr>
        <p:sp>
          <p:nvSpPr>
            <p:cNvPr id="23" name="AutoShape 23"/>
            <p:cNvSpPr/>
            <p:nvPr/>
          </p:nvSpPr>
          <p:spPr>
            <a:xfrm>
              <a:off x="0" y="0"/>
              <a:ext cx="8262716" cy="1497516"/>
            </a:xfrm>
            <a:prstGeom prst="rect">
              <a:avLst/>
            </a:prstGeom>
            <a:solidFill>
              <a:srgbClr val="FACAC2"/>
            </a:solidFill>
          </p:spPr>
        </p:sp>
        <p:sp>
          <p:nvSpPr>
            <p:cNvPr id="24" name="TextBox 24"/>
            <p:cNvSpPr txBox="1"/>
            <p:nvPr/>
          </p:nvSpPr>
          <p:spPr>
            <a:xfrm>
              <a:off x="401320" y="270603"/>
              <a:ext cx="7460077" cy="1029335"/>
            </a:xfrm>
            <a:prstGeom prst="rect">
              <a:avLst/>
            </a:prstGeom>
          </p:spPr>
          <p:txBody>
            <a:bodyPr lIns="0" tIns="0" rIns="0" bIns="0" rtlCol="0" anchor="t">
              <a:spAutoFit/>
            </a:bodyPr>
            <a:lstStyle/>
            <a:p>
              <a:pPr>
                <a:lnSpc>
                  <a:spcPts val="3120"/>
                </a:lnSpc>
              </a:pPr>
              <a:r>
                <a:rPr lang="en-US" sz="2400" spc="120">
                  <a:solidFill>
                    <a:srgbClr val="465A93"/>
                  </a:solidFill>
                  <a:latin typeface="Poppins Medium Bold"/>
                </a:rPr>
                <a:t>Design Database &amp; Design Mockup</a:t>
              </a:r>
            </a:p>
          </p:txBody>
        </p:sp>
      </p:grpSp>
      <p:grpSp>
        <p:nvGrpSpPr>
          <p:cNvPr id="25" name="Group 25"/>
          <p:cNvGrpSpPr/>
          <p:nvPr/>
        </p:nvGrpSpPr>
        <p:grpSpPr>
          <a:xfrm>
            <a:off x="8321608" y="8311611"/>
            <a:ext cx="6197037" cy="1513662"/>
            <a:chOff x="0" y="0"/>
            <a:chExt cx="8262716" cy="2018216"/>
          </a:xfrm>
        </p:grpSpPr>
        <p:sp>
          <p:nvSpPr>
            <p:cNvPr id="26" name="AutoShape 26"/>
            <p:cNvSpPr/>
            <p:nvPr/>
          </p:nvSpPr>
          <p:spPr>
            <a:xfrm>
              <a:off x="0" y="0"/>
              <a:ext cx="8262716" cy="2018216"/>
            </a:xfrm>
            <a:prstGeom prst="rect">
              <a:avLst/>
            </a:prstGeom>
            <a:solidFill>
              <a:srgbClr val="FACAC2"/>
            </a:solidFill>
          </p:spPr>
        </p:sp>
        <p:sp>
          <p:nvSpPr>
            <p:cNvPr id="27" name="TextBox 27"/>
            <p:cNvSpPr txBox="1"/>
            <p:nvPr/>
          </p:nvSpPr>
          <p:spPr>
            <a:xfrm>
              <a:off x="401320" y="270603"/>
              <a:ext cx="7460077" cy="1550035"/>
            </a:xfrm>
            <a:prstGeom prst="rect">
              <a:avLst/>
            </a:prstGeom>
          </p:spPr>
          <p:txBody>
            <a:bodyPr lIns="0" tIns="0" rIns="0" bIns="0" rtlCol="0" anchor="t">
              <a:spAutoFit/>
            </a:bodyPr>
            <a:lstStyle/>
            <a:p>
              <a:pPr>
                <a:lnSpc>
                  <a:spcPts val="3120"/>
                </a:lnSpc>
              </a:pPr>
              <a:r>
                <a:rPr lang="en-US" sz="2400" spc="120">
                  <a:solidFill>
                    <a:srgbClr val="465A93"/>
                  </a:solidFill>
                  <a:latin typeface="Poppins Medium Bold"/>
                </a:rPr>
                <a:t>Software testing is a technique to ensure that the system has not any bug</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582"/>
          <a:stretch>
            <a:fillRect/>
          </a:stretch>
        </p:blipFill>
        <p:spPr>
          <a:xfrm>
            <a:off x="0" y="0"/>
            <a:ext cx="18288000" cy="10287000"/>
          </a:xfrm>
          <a:prstGeom prst="rect">
            <a:avLst/>
          </a:prstGeom>
        </p:spPr>
      </p:pic>
      <p:grpSp>
        <p:nvGrpSpPr>
          <p:cNvPr id="3" name="Group 3"/>
          <p:cNvGrpSpPr/>
          <p:nvPr/>
        </p:nvGrpSpPr>
        <p:grpSpPr>
          <a:xfrm>
            <a:off x="2881947" y="2785611"/>
            <a:ext cx="12524106" cy="4234516"/>
            <a:chOff x="0" y="0"/>
            <a:chExt cx="16698809" cy="5646021"/>
          </a:xfrm>
        </p:grpSpPr>
        <p:sp>
          <p:nvSpPr>
            <p:cNvPr id="4" name="TextBox 4"/>
            <p:cNvSpPr txBox="1"/>
            <p:nvPr/>
          </p:nvSpPr>
          <p:spPr>
            <a:xfrm>
              <a:off x="1495" y="-9525"/>
              <a:ext cx="16695818" cy="1736725"/>
            </a:xfrm>
            <a:prstGeom prst="rect">
              <a:avLst/>
            </a:prstGeom>
          </p:spPr>
          <p:txBody>
            <a:bodyPr lIns="0" tIns="0" rIns="0" bIns="0" rtlCol="0" anchor="t">
              <a:spAutoFit/>
            </a:bodyPr>
            <a:lstStyle/>
            <a:p>
              <a:pPr marL="1835150" lvl="1" indent="-917575" algn="ctr">
                <a:lnSpc>
                  <a:spcPts val="10200"/>
                </a:lnSpc>
                <a:buFont typeface="Arial"/>
                <a:buChar char="•"/>
              </a:pPr>
              <a:r>
                <a:rPr lang="en-US" sz="8500" spc="254">
                  <a:solidFill>
                    <a:srgbClr val="FACAC2"/>
                  </a:solidFill>
                  <a:latin typeface="Poppins Bold Bold Italics"/>
                </a:rPr>
                <a:t>INTRODUCTION</a:t>
              </a:r>
            </a:p>
          </p:txBody>
        </p:sp>
        <p:sp>
          <p:nvSpPr>
            <p:cNvPr id="5" name="TextBox 5"/>
            <p:cNvSpPr txBox="1"/>
            <p:nvPr/>
          </p:nvSpPr>
          <p:spPr>
            <a:xfrm>
              <a:off x="0" y="2299135"/>
              <a:ext cx="16698809" cy="1504315"/>
            </a:xfrm>
            <a:prstGeom prst="rect">
              <a:avLst/>
            </a:prstGeom>
          </p:spPr>
          <p:txBody>
            <a:bodyPr lIns="0" tIns="0" rIns="0" bIns="0" rtlCol="0" anchor="t">
              <a:spAutoFit/>
            </a:bodyPr>
            <a:lstStyle/>
            <a:p>
              <a:pPr algn="ctr">
                <a:lnSpc>
                  <a:spcPts val="4620"/>
                </a:lnSpc>
              </a:pPr>
              <a:r>
                <a:rPr lang="en-US" sz="3300" spc="495">
                  <a:solidFill>
                    <a:srgbClr val="FACAC2"/>
                  </a:solidFill>
                  <a:latin typeface="Poppins Light Bold"/>
                </a:rPr>
                <a:t>PROJECT DESCRIPTION AND BACKGROUND OF PROJECT IMPLEMENTATION</a:t>
              </a:r>
            </a:p>
          </p:txBody>
        </p:sp>
        <p:sp>
          <p:nvSpPr>
            <p:cNvPr id="6" name="AutoShape 6"/>
            <p:cNvSpPr/>
            <p:nvPr/>
          </p:nvSpPr>
          <p:spPr>
            <a:xfrm>
              <a:off x="4218046" y="4669205"/>
              <a:ext cx="8262716" cy="976816"/>
            </a:xfrm>
            <a:prstGeom prst="rect">
              <a:avLst/>
            </a:prstGeom>
            <a:solidFill>
              <a:srgbClr val="FACAC2"/>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sp>
        <p:nvSpPr>
          <p:cNvPr id="2" name="AutoShape 2"/>
          <p:cNvSpPr/>
          <p:nvPr/>
        </p:nvSpPr>
        <p:spPr>
          <a:xfrm>
            <a:off x="0" y="-377522"/>
            <a:ext cx="9144000" cy="11070750"/>
          </a:xfrm>
          <a:prstGeom prst="rect">
            <a:avLst/>
          </a:prstGeom>
          <a:solidFill>
            <a:srgbClr val="FACAC2"/>
          </a:solidFill>
        </p:spPr>
      </p:sp>
      <p:grpSp>
        <p:nvGrpSpPr>
          <p:cNvPr id="3" name="Group 3"/>
          <p:cNvGrpSpPr/>
          <p:nvPr/>
        </p:nvGrpSpPr>
        <p:grpSpPr>
          <a:xfrm rot="-10800000">
            <a:off x="7596628" y="2123126"/>
            <a:ext cx="1950773" cy="457146"/>
            <a:chOff x="0" y="0"/>
            <a:chExt cx="2167784" cy="508000"/>
          </a:xfrm>
        </p:grpSpPr>
        <p:sp>
          <p:nvSpPr>
            <p:cNvPr id="4" name="Freeform 4"/>
            <p:cNvSpPr/>
            <p:nvPr/>
          </p:nvSpPr>
          <p:spPr>
            <a:xfrm>
              <a:off x="1720386"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465A93"/>
            </a:solidFill>
          </p:spPr>
        </p:sp>
        <p:sp>
          <p:nvSpPr>
            <p:cNvPr id="5" name="Freeform 5"/>
            <p:cNvSpPr/>
            <p:nvPr/>
          </p:nvSpPr>
          <p:spPr>
            <a:xfrm>
              <a:off x="0" y="11430"/>
              <a:ext cx="2167784" cy="485140"/>
            </a:xfrm>
            <a:custGeom>
              <a:avLst/>
              <a:gdLst/>
              <a:ahLst/>
              <a:cxnLst/>
              <a:rect l="l" t="t" r="r" b="b"/>
              <a:pathLst>
                <a:path w="2167784" h="485140">
                  <a:moveTo>
                    <a:pt x="1923944" y="0"/>
                  </a:moveTo>
                  <a:cubicBezTo>
                    <a:pt x="1803294" y="0"/>
                    <a:pt x="1702964" y="88900"/>
                    <a:pt x="1683914" y="204470"/>
                  </a:cubicBezTo>
                  <a:lnTo>
                    <a:pt x="0" y="204470"/>
                  </a:lnTo>
                  <a:lnTo>
                    <a:pt x="0" y="280670"/>
                  </a:lnTo>
                  <a:lnTo>
                    <a:pt x="1685184" y="280670"/>
                  </a:lnTo>
                  <a:cubicBezTo>
                    <a:pt x="1702964" y="396240"/>
                    <a:pt x="1804564" y="485140"/>
                    <a:pt x="1925214" y="485140"/>
                  </a:cubicBezTo>
                  <a:cubicBezTo>
                    <a:pt x="2059834" y="485140"/>
                    <a:pt x="2167784" y="375920"/>
                    <a:pt x="2167784" y="242570"/>
                  </a:cubicBezTo>
                  <a:cubicBezTo>
                    <a:pt x="2167784" y="107950"/>
                    <a:pt x="2058564" y="0"/>
                    <a:pt x="1923944" y="0"/>
                  </a:cubicBezTo>
                  <a:close/>
                  <a:moveTo>
                    <a:pt x="1923944" y="408940"/>
                  </a:moveTo>
                  <a:cubicBezTo>
                    <a:pt x="1832504" y="408940"/>
                    <a:pt x="1757574" y="334010"/>
                    <a:pt x="1757574" y="242570"/>
                  </a:cubicBezTo>
                  <a:cubicBezTo>
                    <a:pt x="1757574" y="151130"/>
                    <a:pt x="1832504" y="76200"/>
                    <a:pt x="1923944" y="76200"/>
                  </a:cubicBezTo>
                  <a:cubicBezTo>
                    <a:pt x="2015384" y="76200"/>
                    <a:pt x="2090314" y="151130"/>
                    <a:pt x="2090314" y="242570"/>
                  </a:cubicBezTo>
                  <a:cubicBezTo>
                    <a:pt x="2091584" y="334010"/>
                    <a:pt x="2016654" y="408940"/>
                    <a:pt x="1923944" y="408940"/>
                  </a:cubicBezTo>
                  <a:close/>
                </a:path>
              </a:pathLst>
            </a:custGeom>
            <a:solidFill>
              <a:srgbClr val="3D3435"/>
            </a:solidFill>
          </p:spPr>
        </p:sp>
      </p:grpSp>
      <p:grpSp>
        <p:nvGrpSpPr>
          <p:cNvPr id="6" name="Group 6"/>
          <p:cNvGrpSpPr/>
          <p:nvPr/>
        </p:nvGrpSpPr>
        <p:grpSpPr>
          <a:xfrm rot="-10800000">
            <a:off x="7596628" y="4749956"/>
            <a:ext cx="1950773" cy="457146"/>
            <a:chOff x="0" y="0"/>
            <a:chExt cx="2167784" cy="508000"/>
          </a:xfrm>
        </p:grpSpPr>
        <p:sp>
          <p:nvSpPr>
            <p:cNvPr id="7" name="Freeform 7"/>
            <p:cNvSpPr/>
            <p:nvPr/>
          </p:nvSpPr>
          <p:spPr>
            <a:xfrm>
              <a:off x="1720386"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465A93"/>
            </a:solidFill>
          </p:spPr>
        </p:sp>
        <p:sp>
          <p:nvSpPr>
            <p:cNvPr id="8" name="Freeform 8"/>
            <p:cNvSpPr/>
            <p:nvPr/>
          </p:nvSpPr>
          <p:spPr>
            <a:xfrm>
              <a:off x="0" y="11430"/>
              <a:ext cx="2167784" cy="485140"/>
            </a:xfrm>
            <a:custGeom>
              <a:avLst/>
              <a:gdLst/>
              <a:ahLst/>
              <a:cxnLst/>
              <a:rect l="l" t="t" r="r" b="b"/>
              <a:pathLst>
                <a:path w="2167784" h="485140">
                  <a:moveTo>
                    <a:pt x="1923944" y="0"/>
                  </a:moveTo>
                  <a:cubicBezTo>
                    <a:pt x="1803294" y="0"/>
                    <a:pt x="1702964" y="88900"/>
                    <a:pt x="1683914" y="204470"/>
                  </a:cubicBezTo>
                  <a:lnTo>
                    <a:pt x="0" y="204470"/>
                  </a:lnTo>
                  <a:lnTo>
                    <a:pt x="0" y="280670"/>
                  </a:lnTo>
                  <a:lnTo>
                    <a:pt x="1685184" y="280670"/>
                  </a:lnTo>
                  <a:cubicBezTo>
                    <a:pt x="1702964" y="396240"/>
                    <a:pt x="1804564" y="485140"/>
                    <a:pt x="1925214" y="485140"/>
                  </a:cubicBezTo>
                  <a:cubicBezTo>
                    <a:pt x="2059834" y="485140"/>
                    <a:pt x="2167784" y="375920"/>
                    <a:pt x="2167784" y="242570"/>
                  </a:cubicBezTo>
                  <a:cubicBezTo>
                    <a:pt x="2167784" y="107950"/>
                    <a:pt x="2058564" y="0"/>
                    <a:pt x="1923944" y="0"/>
                  </a:cubicBezTo>
                  <a:close/>
                  <a:moveTo>
                    <a:pt x="1923944" y="408940"/>
                  </a:moveTo>
                  <a:cubicBezTo>
                    <a:pt x="1832504" y="408940"/>
                    <a:pt x="1757574" y="334010"/>
                    <a:pt x="1757574" y="242570"/>
                  </a:cubicBezTo>
                  <a:cubicBezTo>
                    <a:pt x="1757574" y="151130"/>
                    <a:pt x="1832504" y="76200"/>
                    <a:pt x="1923944" y="76200"/>
                  </a:cubicBezTo>
                  <a:cubicBezTo>
                    <a:pt x="2015384" y="76200"/>
                    <a:pt x="2090314" y="151130"/>
                    <a:pt x="2090314" y="242570"/>
                  </a:cubicBezTo>
                  <a:cubicBezTo>
                    <a:pt x="2091584" y="334010"/>
                    <a:pt x="2016654" y="408940"/>
                    <a:pt x="1923944" y="408940"/>
                  </a:cubicBezTo>
                  <a:close/>
                </a:path>
              </a:pathLst>
            </a:custGeom>
            <a:solidFill>
              <a:srgbClr val="3D3435"/>
            </a:solidFill>
          </p:spPr>
        </p:sp>
      </p:grpSp>
      <p:grpSp>
        <p:nvGrpSpPr>
          <p:cNvPr id="9" name="Group 9"/>
          <p:cNvGrpSpPr/>
          <p:nvPr/>
        </p:nvGrpSpPr>
        <p:grpSpPr>
          <a:xfrm rot="-10800000">
            <a:off x="7596628" y="7533106"/>
            <a:ext cx="1950773" cy="457146"/>
            <a:chOff x="0" y="0"/>
            <a:chExt cx="2167784" cy="508000"/>
          </a:xfrm>
        </p:grpSpPr>
        <p:sp>
          <p:nvSpPr>
            <p:cNvPr id="10" name="Freeform 10"/>
            <p:cNvSpPr/>
            <p:nvPr/>
          </p:nvSpPr>
          <p:spPr>
            <a:xfrm>
              <a:off x="1720386"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465A93"/>
            </a:solidFill>
          </p:spPr>
        </p:sp>
        <p:sp>
          <p:nvSpPr>
            <p:cNvPr id="11" name="Freeform 11"/>
            <p:cNvSpPr/>
            <p:nvPr/>
          </p:nvSpPr>
          <p:spPr>
            <a:xfrm>
              <a:off x="0" y="11430"/>
              <a:ext cx="2167784" cy="485140"/>
            </a:xfrm>
            <a:custGeom>
              <a:avLst/>
              <a:gdLst/>
              <a:ahLst/>
              <a:cxnLst/>
              <a:rect l="l" t="t" r="r" b="b"/>
              <a:pathLst>
                <a:path w="2167784" h="485140">
                  <a:moveTo>
                    <a:pt x="1923944" y="0"/>
                  </a:moveTo>
                  <a:cubicBezTo>
                    <a:pt x="1803294" y="0"/>
                    <a:pt x="1702964" y="88900"/>
                    <a:pt x="1683914" y="204470"/>
                  </a:cubicBezTo>
                  <a:lnTo>
                    <a:pt x="0" y="204470"/>
                  </a:lnTo>
                  <a:lnTo>
                    <a:pt x="0" y="280670"/>
                  </a:lnTo>
                  <a:lnTo>
                    <a:pt x="1685184" y="280670"/>
                  </a:lnTo>
                  <a:cubicBezTo>
                    <a:pt x="1702964" y="396240"/>
                    <a:pt x="1804564" y="485140"/>
                    <a:pt x="1925214" y="485140"/>
                  </a:cubicBezTo>
                  <a:cubicBezTo>
                    <a:pt x="2059834" y="485140"/>
                    <a:pt x="2167784" y="375920"/>
                    <a:pt x="2167784" y="242570"/>
                  </a:cubicBezTo>
                  <a:cubicBezTo>
                    <a:pt x="2167784" y="107950"/>
                    <a:pt x="2058564" y="0"/>
                    <a:pt x="1923944" y="0"/>
                  </a:cubicBezTo>
                  <a:close/>
                  <a:moveTo>
                    <a:pt x="1923944" y="408940"/>
                  </a:moveTo>
                  <a:cubicBezTo>
                    <a:pt x="1832504" y="408940"/>
                    <a:pt x="1757574" y="334010"/>
                    <a:pt x="1757574" y="242570"/>
                  </a:cubicBezTo>
                  <a:cubicBezTo>
                    <a:pt x="1757574" y="151130"/>
                    <a:pt x="1832504" y="76200"/>
                    <a:pt x="1923944" y="76200"/>
                  </a:cubicBezTo>
                  <a:cubicBezTo>
                    <a:pt x="2015384" y="76200"/>
                    <a:pt x="2090314" y="151130"/>
                    <a:pt x="2090314" y="242570"/>
                  </a:cubicBezTo>
                  <a:cubicBezTo>
                    <a:pt x="2091584" y="334010"/>
                    <a:pt x="2016654" y="408940"/>
                    <a:pt x="1923944" y="408940"/>
                  </a:cubicBezTo>
                  <a:close/>
                </a:path>
              </a:pathLst>
            </a:custGeom>
            <a:solidFill>
              <a:srgbClr val="3D3435"/>
            </a:solidFill>
          </p:spPr>
        </p:sp>
      </p:grpSp>
      <p:sp>
        <p:nvSpPr>
          <p:cNvPr id="12" name="AutoShape 12"/>
          <p:cNvSpPr/>
          <p:nvPr/>
        </p:nvSpPr>
        <p:spPr>
          <a:xfrm>
            <a:off x="9058164" y="0"/>
            <a:ext cx="9229836" cy="10287000"/>
          </a:xfrm>
          <a:prstGeom prst="rect">
            <a:avLst/>
          </a:prstGeom>
          <a:solidFill>
            <a:srgbClr val="CCEBF3"/>
          </a:solidFill>
        </p:spPr>
      </p:sp>
      <p:grpSp>
        <p:nvGrpSpPr>
          <p:cNvPr id="13" name="Group 13"/>
          <p:cNvGrpSpPr/>
          <p:nvPr/>
        </p:nvGrpSpPr>
        <p:grpSpPr>
          <a:xfrm>
            <a:off x="9058164" y="3778544"/>
            <a:ext cx="1950773" cy="457146"/>
            <a:chOff x="0" y="0"/>
            <a:chExt cx="2167784" cy="508000"/>
          </a:xfrm>
        </p:grpSpPr>
        <p:sp>
          <p:nvSpPr>
            <p:cNvPr id="14" name="Freeform 14"/>
            <p:cNvSpPr/>
            <p:nvPr/>
          </p:nvSpPr>
          <p:spPr>
            <a:xfrm>
              <a:off x="1720386"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465A93"/>
            </a:solidFill>
          </p:spPr>
        </p:sp>
        <p:sp>
          <p:nvSpPr>
            <p:cNvPr id="15" name="Freeform 15"/>
            <p:cNvSpPr/>
            <p:nvPr/>
          </p:nvSpPr>
          <p:spPr>
            <a:xfrm>
              <a:off x="0" y="11430"/>
              <a:ext cx="2167784" cy="485140"/>
            </a:xfrm>
            <a:custGeom>
              <a:avLst/>
              <a:gdLst/>
              <a:ahLst/>
              <a:cxnLst/>
              <a:rect l="l" t="t" r="r" b="b"/>
              <a:pathLst>
                <a:path w="2167784" h="485140">
                  <a:moveTo>
                    <a:pt x="1923944" y="0"/>
                  </a:moveTo>
                  <a:cubicBezTo>
                    <a:pt x="1803294" y="0"/>
                    <a:pt x="1702964" y="88900"/>
                    <a:pt x="1683914" y="204470"/>
                  </a:cubicBezTo>
                  <a:lnTo>
                    <a:pt x="0" y="204470"/>
                  </a:lnTo>
                  <a:lnTo>
                    <a:pt x="0" y="280670"/>
                  </a:lnTo>
                  <a:lnTo>
                    <a:pt x="1685184" y="280670"/>
                  </a:lnTo>
                  <a:cubicBezTo>
                    <a:pt x="1702964" y="396240"/>
                    <a:pt x="1804564" y="485140"/>
                    <a:pt x="1925214" y="485140"/>
                  </a:cubicBezTo>
                  <a:cubicBezTo>
                    <a:pt x="2059834" y="485140"/>
                    <a:pt x="2167784" y="375920"/>
                    <a:pt x="2167784" y="242570"/>
                  </a:cubicBezTo>
                  <a:cubicBezTo>
                    <a:pt x="2167784" y="107950"/>
                    <a:pt x="2058564" y="0"/>
                    <a:pt x="1923944" y="0"/>
                  </a:cubicBezTo>
                  <a:close/>
                  <a:moveTo>
                    <a:pt x="1923944" y="408940"/>
                  </a:moveTo>
                  <a:cubicBezTo>
                    <a:pt x="1832504" y="408940"/>
                    <a:pt x="1757574" y="334010"/>
                    <a:pt x="1757574" y="242570"/>
                  </a:cubicBezTo>
                  <a:cubicBezTo>
                    <a:pt x="1757574" y="151130"/>
                    <a:pt x="1832504" y="76200"/>
                    <a:pt x="1923944" y="76200"/>
                  </a:cubicBezTo>
                  <a:cubicBezTo>
                    <a:pt x="2015384" y="76200"/>
                    <a:pt x="2090314" y="151130"/>
                    <a:pt x="2090314" y="242570"/>
                  </a:cubicBezTo>
                  <a:cubicBezTo>
                    <a:pt x="2091584" y="334010"/>
                    <a:pt x="2016654" y="408940"/>
                    <a:pt x="1923944" y="408940"/>
                  </a:cubicBezTo>
                  <a:close/>
                </a:path>
              </a:pathLst>
            </a:custGeom>
            <a:solidFill>
              <a:srgbClr val="3D3435"/>
            </a:solidFill>
          </p:spPr>
        </p:sp>
      </p:grpSp>
      <p:grpSp>
        <p:nvGrpSpPr>
          <p:cNvPr id="16" name="Group 16"/>
          <p:cNvGrpSpPr/>
          <p:nvPr/>
        </p:nvGrpSpPr>
        <p:grpSpPr>
          <a:xfrm>
            <a:off x="9087024" y="6181698"/>
            <a:ext cx="1950773" cy="457146"/>
            <a:chOff x="0" y="0"/>
            <a:chExt cx="2167784" cy="508000"/>
          </a:xfrm>
        </p:grpSpPr>
        <p:sp>
          <p:nvSpPr>
            <p:cNvPr id="17" name="Freeform 17"/>
            <p:cNvSpPr/>
            <p:nvPr/>
          </p:nvSpPr>
          <p:spPr>
            <a:xfrm>
              <a:off x="1720386"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465A93"/>
            </a:solidFill>
          </p:spPr>
        </p:sp>
        <p:sp>
          <p:nvSpPr>
            <p:cNvPr id="18" name="Freeform 18"/>
            <p:cNvSpPr/>
            <p:nvPr/>
          </p:nvSpPr>
          <p:spPr>
            <a:xfrm>
              <a:off x="0" y="11430"/>
              <a:ext cx="2167784" cy="485140"/>
            </a:xfrm>
            <a:custGeom>
              <a:avLst/>
              <a:gdLst/>
              <a:ahLst/>
              <a:cxnLst/>
              <a:rect l="l" t="t" r="r" b="b"/>
              <a:pathLst>
                <a:path w="2167784" h="485140">
                  <a:moveTo>
                    <a:pt x="1923944" y="0"/>
                  </a:moveTo>
                  <a:cubicBezTo>
                    <a:pt x="1803294" y="0"/>
                    <a:pt x="1702964" y="88900"/>
                    <a:pt x="1683914" y="204470"/>
                  </a:cubicBezTo>
                  <a:lnTo>
                    <a:pt x="0" y="204470"/>
                  </a:lnTo>
                  <a:lnTo>
                    <a:pt x="0" y="280670"/>
                  </a:lnTo>
                  <a:lnTo>
                    <a:pt x="1685184" y="280670"/>
                  </a:lnTo>
                  <a:cubicBezTo>
                    <a:pt x="1702964" y="396240"/>
                    <a:pt x="1804564" y="485140"/>
                    <a:pt x="1925214" y="485140"/>
                  </a:cubicBezTo>
                  <a:cubicBezTo>
                    <a:pt x="2059834" y="485140"/>
                    <a:pt x="2167784" y="375920"/>
                    <a:pt x="2167784" y="242570"/>
                  </a:cubicBezTo>
                  <a:cubicBezTo>
                    <a:pt x="2167784" y="107950"/>
                    <a:pt x="2058564" y="0"/>
                    <a:pt x="1923944" y="0"/>
                  </a:cubicBezTo>
                  <a:close/>
                  <a:moveTo>
                    <a:pt x="1923944" y="408940"/>
                  </a:moveTo>
                  <a:cubicBezTo>
                    <a:pt x="1832504" y="408940"/>
                    <a:pt x="1757574" y="334010"/>
                    <a:pt x="1757574" y="242570"/>
                  </a:cubicBezTo>
                  <a:cubicBezTo>
                    <a:pt x="1757574" y="151130"/>
                    <a:pt x="1832504" y="76200"/>
                    <a:pt x="1923944" y="76200"/>
                  </a:cubicBezTo>
                  <a:cubicBezTo>
                    <a:pt x="2015384" y="76200"/>
                    <a:pt x="2090314" y="151130"/>
                    <a:pt x="2090314" y="242570"/>
                  </a:cubicBezTo>
                  <a:cubicBezTo>
                    <a:pt x="2091584" y="334010"/>
                    <a:pt x="2016654" y="408940"/>
                    <a:pt x="1923944" y="408940"/>
                  </a:cubicBezTo>
                  <a:close/>
                </a:path>
              </a:pathLst>
            </a:custGeom>
            <a:solidFill>
              <a:srgbClr val="3D3435"/>
            </a:solidFill>
          </p:spPr>
        </p:sp>
      </p:grpSp>
      <p:sp>
        <p:nvSpPr>
          <p:cNvPr id="19" name="TextBox 19"/>
          <p:cNvSpPr txBox="1"/>
          <p:nvPr/>
        </p:nvSpPr>
        <p:spPr>
          <a:xfrm>
            <a:off x="1209174" y="1090714"/>
            <a:ext cx="4664980" cy="738506"/>
          </a:xfrm>
          <a:prstGeom prst="rect">
            <a:avLst/>
          </a:prstGeom>
        </p:spPr>
        <p:txBody>
          <a:bodyPr lIns="0" tIns="0" rIns="0" bIns="0" rtlCol="0" anchor="t">
            <a:spAutoFit/>
          </a:bodyPr>
          <a:lstStyle/>
          <a:p>
            <a:pPr>
              <a:lnSpc>
                <a:spcPts val="6019"/>
              </a:lnSpc>
            </a:pPr>
            <a:r>
              <a:rPr lang="en-US" sz="4299" spc="558">
                <a:solidFill>
                  <a:srgbClr val="465A93"/>
                </a:solidFill>
                <a:latin typeface="Poppins Medium Bold"/>
              </a:rPr>
              <a:t>BACKGROUND</a:t>
            </a:r>
          </a:p>
        </p:txBody>
      </p:sp>
      <p:sp>
        <p:nvSpPr>
          <p:cNvPr id="20" name="TextBox 20"/>
          <p:cNvSpPr txBox="1"/>
          <p:nvPr/>
        </p:nvSpPr>
        <p:spPr>
          <a:xfrm>
            <a:off x="10062411" y="1187552"/>
            <a:ext cx="4664980" cy="563880"/>
          </a:xfrm>
          <a:prstGeom prst="rect">
            <a:avLst/>
          </a:prstGeom>
        </p:spPr>
        <p:txBody>
          <a:bodyPr lIns="0" tIns="0" rIns="0" bIns="0" rtlCol="0" anchor="t">
            <a:spAutoFit/>
          </a:bodyPr>
          <a:lstStyle/>
          <a:p>
            <a:pPr>
              <a:lnSpc>
                <a:spcPts val="4620"/>
              </a:lnSpc>
            </a:pPr>
            <a:r>
              <a:rPr lang="en-US" sz="3300" spc="429">
                <a:solidFill>
                  <a:srgbClr val="465A93"/>
                </a:solidFill>
                <a:latin typeface="Poppins Medium Bold"/>
              </a:rPr>
              <a:t>PURPOSE</a:t>
            </a:r>
          </a:p>
        </p:txBody>
      </p:sp>
      <p:sp>
        <p:nvSpPr>
          <p:cNvPr id="21" name="TextBox 21"/>
          <p:cNvSpPr txBox="1"/>
          <p:nvPr/>
        </p:nvSpPr>
        <p:spPr>
          <a:xfrm>
            <a:off x="11713085" y="1942096"/>
            <a:ext cx="6078691" cy="2065020"/>
          </a:xfrm>
          <a:prstGeom prst="rect">
            <a:avLst/>
          </a:prstGeom>
        </p:spPr>
        <p:txBody>
          <a:bodyPr lIns="0" tIns="0" rIns="0" bIns="0" rtlCol="0" anchor="t">
            <a:spAutoFit/>
          </a:bodyPr>
          <a:lstStyle/>
          <a:p>
            <a:pPr>
              <a:lnSpc>
                <a:spcPts val="4199"/>
              </a:lnSpc>
            </a:pPr>
            <a:r>
              <a:rPr lang="en-US" sz="2799" spc="27">
                <a:solidFill>
                  <a:srgbClr val="465A93"/>
                </a:solidFill>
                <a:latin typeface="Poppins Light Bold"/>
              </a:rPr>
              <a:t>Build a web-based system that is more efficient and effective to use</a:t>
            </a:r>
          </a:p>
          <a:p>
            <a:pPr>
              <a:lnSpc>
                <a:spcPts val="4199"/>
              </a:lnSpc>
            </a:pPr>
            <a:endParaRPr lang="en-US" sz="2799" spc="27">
              <a:solidFill>
                <a:srgbClr val="465A93"/>
              </a:solidFill>
              <a:latin typeface="Poppins Light Bold"/>
            </a:endParaRPr>
          </a:p>
        </p:txBody>
      </p:sp>
      <p:sp>
        <p:nvSpPr>
          <p:cNvPr id="22" name="TextBox 22"/>
          <p:cNvSpPr txBox="1"/>
          <p:nvPr/>
        </p:nvSpPr>
        <p:spPr>
          <a:xfrm>
            <a:off x="11962662" y="4658847"/>
            <a:ext cx="5296638" cy="1017270"/>
          </a:xfrm>
          <a:prstGeom prst="rect">
            <a:avLst/>
          </a:prstGeom>
        </p:spPr>
        <p:txBody>
          <a:bodyPr lIns="0" tIns="0" rIns="0" bIns="0" rtlCol="0" anchor="t">
            <a:spAutoFit/>
          </a:bodyPr>
          <a:lstStyle/>
          <a:p>
            <a:pPr>
              <a:lnSpc>
                <a:spcPts val="4199"/>
              </a:lnSpc>
            </a:pPr>
            <a:r>
              <a:rPr lang="en-US" sz="2799" spc="27">
                <a:solidFill>
                  <a:srgbClr val="465A93"/>
                </a:solidFill>
                <a:latin typeface="Poppins Light Bold"/>
              </a:rPr>
              <a:t>More accurate data handling on HKI Parsoburan</a:t>
            </a:r>
          </a:p>
        </p:txBody>
      </p:sp>
      <p:sp>
        <p:nvSpPr>
          <p:cNvPr id="23" name="TextBox 23"/>
          <p:cNvSpPr txBox="1"/>
          <p:nvPr/>
        </p:nvSpPr>
        <p:spPr>
          <a:xfrm>
            <a:off x="11962662" y="6986371"/>
            <a:ext cx="6078691" cy="1017270"/>
          </a:xfrm>
          <a:prstGeom prst="rect">
            <a:avLst/>
          </a:prstGeom>
        </p:spPr>
        <p:txBody>
          <a:bodyPr lIns="0" tIns="0" rIns="0" bIns="0" rtlCol="0" anchor="t">
            <a:spAutoFit/>
          </a:bodyPr>
          <a:lstStyle/>
          <a:p>
            <a:pPr>
              <a:lnSpc>
                <a:spcPts val="4199"/>
              </a:lnSpc>
            </a:pPr>
            <a:r>
              <a:rPr lang="en-US" sz="2799" spc="27">
                <a:solidFill>
                  <a:srgbClr val="465A93"/>
                </a:solidFill>
                <a:latin typeface="Poppins Light Bold"/>
              </a:rPr>
              <a:t>Easy of data management with a computerized system</a:t>
            </a:r>
          </a:p>
        </p:txBody>
      </p:sp>
      <p:sp>
        <p:nvSpPr>
          <p:cNvPr id="24" name="TextBox 24"/>
          <p:cNvSpPr txBox="1"/>
          <p:nvPr/>
        </p:nvSpPr>
        <p:spPr>
          <a:xfrm>
            <a:off x="1209174" y="2961272"/>
            <a:ext cx="6387454" cy="1045845"/>
          </a:xfrm>
          <a:prstGeom prst="rect">
            <a:avLst/>
          </a:prstGeom>
        </p:spPr>
        <p:txBody>
          <a:bodyPr lIns="0" tIns="0" rIns="0" bIns="0" rtlCol="0" anchor="t">
            <a:spAutoFit/>
          </a:bodyPr>
          <a:lstStyle/>
          <a:p>
            <a:pPr>
              <a:lnSpc>
                <a:spcPts val="4200"/>
              </a:lnSpc>
              <a:spcBef>
                <a:spcPct val="0"/>
              </a:spcBef>
            </a:pPr>
            <a:r>
              <a:rPr lang="en-US" sz="2800" spc="28">
                <a:solidFill>
                  <a:srgbClr val="465A93"/>
                </a:solidFill>
                <a:latin typeface="Poppins Light Bold"/>
              </a:rPr>
              <a:t>Build a web-based system that is more efficient and effective to use</a:t>
            </a:r>
          </a:p>
        </p:txBody>
      </p:sp>
      <p:sp>
        <p:nvSpPr>
          <p:cNvPr id="25" name="TextBox 25"/>
          <p:cNvSpPr txBox="1"/>
          <p:nvPr/>
        </p:nvSpPr>
        <p:spPr>
          <a:xfrm>
            <a:off x="1209174" y="6016726"/>
            <a:ext cx="6567928" cy="1045845"/>
          </a:xfrm>
          <a:prstGeom prst="rect">
            <a:avLst/>
          </a:prstGeom>
        </p:spPr>
        <p:txBody>
          <a:bodyPr lIns="0" tIns="0" rIns="0" bIns="0" rtlCol="0" anchor="t">
            <a:spAutoFit/>
          </a:bodyPr>
          <a:lstStyle/>
          <a:p>
            <a:pPr>
              <a:lnSpc>
                <a:spcPts val="4200"/>
              </a:lnSpc>
              <a:spcBef>
                <a:spcPct val="0"/>
              </a:spcBef>
            </a:pPr>
            <a:r>
              <a:rPr lang="en-US" sz="2800" spc="28">
                <a:solidFill>
                  <a:srgbClr val="465A93"/>
                </a:solidFill>
                <a:latin typeface="Poppins Light Bold"/>
              </a:rPr>
              <a:t>Provide solutions related to current data handling problems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582"/>
          <a:stretch>
            <a:fillRect/>
          </a:stretch>
        </p:blipFill>
        <p:spPr>
          <a:xfrm>
            <a:off x="0" y="0"/>
            <a:ext cx="18288000" cy="10287000"/>
          </a:xfrm>
          <a:prstGeom prst="rect">
            <a:avLst/>
          </a:prstGeom>
        </p:spPr>
      </p:pic>
      <p:grpSp>
        <p:nvGrpSpPr>
          <p:cNvPr id="3" name="Group 3"/>
          <p:cNvGrpSpPr/>
          <p:nvPr/>
        </p:nvGrpSpPr>
        <p:grpSpPr>
          <a:xfrm>
            <a:off x="2881947" y="2404611"/>
            <a:ext cx="12524106" cy="4996516"/>
            <a:chOff x="0" y="0"/>
            <a:chExt cx="16698809" cy="6662021"/>
          </a:xfrm>
        </p:grpSpPr>
        <p:sp>
          <p:nvSpPr>
            <p:cNvPr id="4" name="TextBox 4"/>
            <p:cNvSpPr txBox="1"/>
            <p:nvPr/>
          </p:nvSpPr>
          <p:spPr>
            <a:xfrm>
              <a:off x="1495" y="0"/>
              <a:ext cx="16695818" cy="2743200"/>
            </a:xfrm>
            <a:prstGeom prst="rect">
              <a:avLst/>
            </a:prstGeom>
          </p:spPr>
          <p:txBody>
            <a:bodyPr lIns="0" tIns="0" rIns="0" bIns="0" rtlCol="0" anchor="t">
              <a:spAutoFit/>
            </a:bodyPr>
            <a:lstStyle/>
            <a:p>
              <a:pPr algn="ctr">
                <a:lnSpc>
                  <a:spcPts val="8160"/>
                </a:lnSpc>
              </a:pPr>
              <a:r>
                <a:rPr lang="en-US" sz="6800" spc="204">
                  <a:solidFill>
                    <a:srgbClr val="FACAC2"/>
                  </a:solidFill>
                  <a:latin typeface="Poppins Bold Bold Italics"/>
                </a:rPr>
                <a:t>2. FUNCTIONAL &amp; NON-FUNCTIONAL</a:t>
              </a:r>
            </a:p>
          </p:txBody>
        </p:sp>
        <p:sp>
          <p:nvSpPr>
            <p:cNvPr id="5" name="TextBox 5"/>
            <p:cNvSpPr txBox="1"/>
            <p:nvPr/>
          </p:nvSpPr>
          <p:spPr>
            <a:xfrm>
              <a:off x="0" y="3315135"/>
              <a:ext cx="16698809" cy="1504315"/>
            </a:xfrm>
            <a:prstGeom prst="rect">
              <a:avLst/>
            </a:prstGeom>
          </p:spPr>
          <p:txBody>
            <a:bodyPr lIns="0" tIns="0" rIns="0" bIns="0" rtlCol="0" anchor="t">
              <a:spAutoFit/>
            </a:bodyPr>
            <a:lstStyle/>
            <a:p>
              <a:pPr algn="ctr">
                <a:lnSpc>
                  <a:spcPts val="4620"/>
                </a:lnSpc>
              </a:pPr>
              <a:r>
                <a:rPr lang="en-US" sz="3300" spc="495">
                  <a:solidFill>
                    <a:srgbClr val="FACAC2"/>
                  </a:solidFill>
                  <a:latin typeface="Poppins Light Bold"/>
                </a:rPr>
                <a:t>LIST OF FUNCTIONAL AND NON-FUNCTIONAL AND WHICH ARE IMPLEMENTED</a:t>
              </a:r>
            </a:p>
          </p:txBody>
        </p:sp>
        <p:sp>
          <p:nvSpPr>
            <p:cNvPr id="6" name="AutoShape 6"/>
            <p:cNvSpPr/>
            <p:nvPr/>
          </p:nvSpPr>
          <p:spPr>
            <a:xfrm>
              <a:off x="4218046" y="5685205"/>
              <a:ext cx="8262716" cy="976816"/>
            </a:xfrm>
            <a:prstGeom prst="rect">
              <a:avLst/>
            </a:prstGeom>
            <a:solidFill>
              <a:srgbClr val="FACAC2"/>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EBF3"/>
        </a:solidFill>
        <a:effectLst/>
      </p:bgPr>
    </p:bg>
    <p:spTree>
      <p:nvGrpSpPr>
        <p:cNvPr id="1" name=""/>
        <p:cNvGrpSpPr/>
        <p:nvPr/>
      </p:nvGrpSpPr>
      <p:grpSpPr>
        <a:xfrm>
          <a:off x="0" y="0"/>
          <a:ext cx="0" cy="0"/>
          <a:chOff x="0" y="0"/>
          <a:chExt cx="0" cy="0"/>
        </a:xfrm>
      </p:grpSpPr>
      <p:sp>
        <p:nvSpPr>
          <p:cNvPr id="2" name="AutoShape 2"/>
          <p:cNvSpPr/>
          <p:nvPr/>
        </p:nvSpPr>
        <p:spPr>
          <a:xfrm>
            <a:off x="-12375" y="-28206"/>
            <a:ext cx="9156375" cy="10343412"/>
          </a:xfrm>
          <a:prstGeom prst="rect">
            <a:avLst/>
          </a:prstGeom>
          <a:solidFill>
            <a:srgbClr val="FACAC2"/>
          </a:solidFill>
        </p:spPr>
      </p:sp>
      <p:sp>
        <p:nvSpPr>
          <p:cNvPr id="3" name="TextBox 3"/>
          <p:cNvSpPr txBox="1"/>
          <p:nvPr/>
        </p:nvSpPr>
        <p:spPr>
          <a:xfrm>
            <a:off x="9801674" y="3143250"/>
            <a:ext cx="8213050" cy="4110484"/>
          </a:xfrm>
          <a:prstGeom prst="rect">
            <a:avLst/>
          </a:prstGeom>
        </p:spPr>
        <p:txBody>
          <a:bodyPr lIns="0" tIns="0" rIns="0" bIns="0" rtlCol="0" anchor="t">
            <a:spAutoFit/>
          </a:bodyPr>
          <a:lstStyle/>
          <a:p>
            <a:pPr marL="820421" lvl="1" indent="-410210">
              <a:lnSpc>
                <a:spcPts val="4560"/>
              </a:lnSpc>
              <a:buFont typeface="Arial"/>
              <a:buChar char="•"/>
            </a:pPr>
            <a:r>
              <a:rPr lang="en-US" sz="3800" spc="494" dirty="0">
                <a:solidFill>
                  <a:srgbClr val="465A93"/>
                </a:solidFill>
                <a:latin typeface="Poppins Bold Italics"/>
              </a:rPr>
              <a:t>Availability</a:t>
            </a:r>
          </a:p>
          <a:p>
            <a:pPr marL="820421" lvl="1" indent="-410210">
              <a:lnSpc>
                <a:spcPts val="4560"/>
              </a:lnSpc>
              <a:buFont typeface="Arial"/>
              <a:buChar char="•"/>
            </a:pPr>
            <a:r>
              <a:rPr lang="en-US" sz="3800" spc="494" dirty="0">
                <a:solidFill>
                  <a:srgbClr val="465A93"/>
                </a:solidFill>
                <a:latin typeface="Poppins Bold Italics"/>
              </a:rPr>
              <a:t>Reliability</a:t>
            </a:r>
          </a:p>
          <a:p>
            <a:pPr marL="820421" lvl="1" indent="-410210">
              <a:lnSpc>
                <a:spcPts val="4560"/>
              </a:lnSpc>
              <a:buFont typeface="Arial"/>
              <a:buChar char="•"/>
            </a:pPr>
            <a:r>
              <a:rPr lang="en-US" sz="3800" spc="494" dirty="0">
                <a:solidFill>
                  <a:srgbClr val="465A93"/>
                </a:solidFill>
                <a:latin typeface="Poppins Bold Italics"/>
              </a:rPr>
              <a:t>Ergonomic</a:t>
            </a:r>
          </a:p>
          <a:p>
            <a:pPr marL="820421" lvl="1" indent="-410210">
              <a:lnSpc>
                <a:spcPts val="4560"/>
              </a:lnSpc>
              <a:buFont typeface="Arial"/>
              <a:buChar char="•"/>
            </a:pPr>
            <a:r>
              <a:rPr lang="en-US" sz="3800" spc="494" dirty="0">
                <a:solidFill>
                  <a:srgbClr val="465A93"/>
                </a:solidFill>
                <a:latin typeface="Poppins Bold Italics"/>
              </a:rPr>
              <a:t>Portability</a:t>
            </a:r>
          </a:p>
          <a:p>
            <a:pPr marL="820421" lvl="1" indent="-410210">
              <a:lnSpc>
                <a:spcPts val="4560"/>
              </a:lnSpc>
              <a:buFont typeface="Arial"/>
              <a:buChar char="•"/>
            </a:pPr>
            <a:r>
              <a:rPr lang="en-US" sz="3800" spc="494" dirty="0">
                <a:solidFill>
                  <a:srgbClr val="465A93"/>
                </a:solidFill>
                <a:latin typeface="Poppins Bold Italics"/>
              </a:rPr>
              <a:t>Memory</a:t>
            </a:r>
          </a:p>
          <a:p>
            <a:pPr marL="820421" lvl="1" indent="-410210">
              <a:lnSpc>
                <a:spcPts val="4560"/>
              </a:lnSpc>
              <a:buFont typeface="Arial"/>
              <a:buChar char="•"/>
            </a:pPr>
            <a:r>
              <a:rPr lang="en-US" sz="3800" spc="494" dirty="0">
                <a:solidFill>
                  <a:srgbClr val="465A93"/>
                </a:solidFill>
                <a:latin typeface="Poppins Bold Italics"/>
              </a:rPr>
              <a:t>Response Time</a:t>
            </a:r>
          </a:p>
          <a:p>
            <a:pPr marL="820421" lvl="1" indent="-410210">
              <a:lnSpc>
                <a:spcPts val="4560"/>
              </a:lnSpc>
              <a:buFont typeface="Arial"/>
              <a:buChar char="•"/>
            </a:pPr>
            <a:r>
              <a:rPr lang="en-US" sz="3800" spc="494" dirty="0">
                <a:solidFill>
                  <a:srgbClr val="465A93"/>
                </a:solidFill>
                <a:latin typeface="Poppins Bold Italics"/>
              </a:rPr>
              <a:t>Safety</a:t>
            </a:r>
          </a:p>
        </p:txBody>
      </p:sp>
      <p:sp>
        <p:nvSpPr>
          <p:cNvPr id="4" name="AutoShape 4"/>
          <p:cNvSpPr/>
          <p:nvPr/>
        </p:nvSpPr>
        <p:spPr>
          <a:xfrm>
            <a:off x="10522570" y="1028700"/>
            <a:ext cx="5855823" cy="995176"/>
          </a:xfrm>
          <a:prstGeom prst="rect">
            <a:avLst/>
          </a:prstGeom>
          <a:solidFill>
            <a:srgbClr val="FACAC2"/>
          </a:solidFill>
        </p:spPr>
      </p:sp>
      <p:sp>
        <p:nvSpPr>
          <p:cNvPr id="5" name="TextBox 5"/>
          <p:cNvSpPr txBox="1"/>
          <p:nvPr/>
        </p:nvSpPr>
        <p:spPr>
          <a:xfrm>
            <a:off x="345462" y="3143250"/>
            <a:ext cx="8440701" cy="4000500"/>
          </a:xfrm>
          <a:prstGeom prst="rect">
            <a:avLst/>
          </a:prstGeom>
        </p:spPr>
        <p:txBody>
          <a:bodyPr lIns="0" tIns="0" rIns="0" bIns="0" rtlCol="0" anchor="t">
            <a:spAutoFit/>
          </a:bodyPr>
          <a:lstStyle/>
          <a:p>
            <a:pPr marL="820421" lvl="1" indent="-410210">
              <a:lnSpc>
                <a:spcPts val="4560"/>
              </a:lnSpc>
              <a:buFont typeface="Arial"/>
              <a:buChar char="•"/>
            </a:pPr>
            <a:r>
              <a:rPr lang="en-US" sz="3800" spc="494">
                <a:solidFill>
                  <a:srgbClr val="465A93"/>
                </a:solidFill>
                <a:latin typeface="Poppins Bold Italics"/>
              </a:rPr>
              <a:t>Login</a:t>
            </a:r>
          </a:p>
          <a:p>
            <a:pPr marL="820421" lvl="1" indent="-410210">
              <a:lnSpc>
                <a:spcPts val="4560"/>
              </a:lnSpc>
              <a:buFont typeface="Arial"/>
              <a:buChar char="•"/>
            </a:pPr>
            <a:r>
              <a:rPr lang="en-US" sz="3800" spc="494">
                <a:solidFill>
                  <a:srgbClr val="465A93"/>
                </a:solidFill>
                <a:latin typeface="Poppins Bold Italics"/>
              </a:rPr>
              <a:t>Register</a:t>
            </a:r>
          </a:p>
          <a:p>
            <a:pPr marL="820421" lvl="1" indent="-410210">
              <a:lnSpc>
                <a:spcPts val="4560"/>
              </a:lnSpc>
              <a:buFont typeface="Arial"/>
              <a:buChar char="•"/>
            </a:pPr>
            <a:r>
              <a:rPr lang="en-US" sz="3800" spc="494">
                <a:solidFill>
                  <a:srgbClr val="465A93"/>
                </a:solidFill>
                <a:latin typeface="Poppins Bold Italics"/>
              </a:rPr>
              <a:t>Announcement</a:t>
            </a:r>
          </a:p>
          <a:p>
            <a:pPr marL="820421" lvl="1" indent="-410210">
              <a:lnSpc>
                <a:spcPts val="4560"/>
              </a:lnSpc>
              <a:buFont typeface="Arial"/>
              <a:buChar char="•"/>
            </a:pPr>
            <a:r>
              <a:rPr lang="en-US" sz="3800" spc="494">
                <a:solidFill>
                  <a:srgbClr val="465A93"/>
                </a:solidFill>
                <a:latin typeface="Poppins Bold Italics"/>
              </a:rPr>
              <a:t>Sacrament Registration</a:t>
            </a:r>
          </a:p>
          <a:p>
            <a:pPr marL="820421" lvl="1" indent="-410210">
              <a:lnSpc>
                <a:spcPts val="4560"/>
              </a:lnSpc>
              <a:buFont typeface="Arial"/>
              <a:buChar char="•"/>
            </a:pPr>
            <a:r>
              <a:rPr lang="en-US" sz="3800" spc="494">
                <a:solidFill>
                  <a:srgbClr val="465A93"/>
                </a:solidFill>
                <a:latin typeface="Poppins Bold Italics"/>
              </a:rPr>
              <a:t>Statistical Report</a:t>
            </a:r>
          </a:p>
          <a:p>
            <a:pPr marL="820421" lvl="1" indent="-410210">
              <a:lnSpc>
                <a:spcPts val="4560"/>
              </a:lnSpc>
              <a:buFont typeface="Arial"/>
              <a:buChar char="•"/>
            </a:pPr>
            <a:r>
              <a:rPr lang="en-US" sz="3800" spc="494">
                <a:solidFill>
                  <a:srgbClr val="465A93"/>
                </a:solidFill>
                <a:latin typeface="Poppins Bold Italics"/>
              </a:rPr>
              <a:t>Financial Report</a:t>
            </a:r>
          </a:p>
          <a:p>
            <a:pPr marL="820420" lvl="1" indent="-410210">
              <a:lnSpc>
                <a:spcPts val="4560"/>
              </a:lnSpc>
              <a:buFont typeface="Arial"/>
              <a:buChar char="•"/>
            </a:pPr>
            <a:r>
              <a:rPr lang="en-US" sz="3800" spc="494">
                <a:solidFill>
                  <a:srgbClr val="465A93"/>
                </a:solidFill>
                <a:latin typeface="Poppins Bold Italics"/>
              </a:rPr>
              <a:t>Managing Church Data</a:t>
            </a:r>
          </a:p>
        </p:txBody>
      </p:sp>
      <p:sp>
        <p:nvSpPr>
          <p:cNvPr id="6" name="AutoShape 6"/>
          <p:cNvSpPr/>
          <p:nvPr/>
        </p:nvSpPr>
        <p:spPr>
          <a:xfrm>
            <a:off x="1637901" y="1028700"/>
            <a:ext cx="5855823" cy="995176"/>
          </a:xfrm>
          <a:prstGeom prst="rect">
            <a:avLst/>
          </a:prstGeom>
          <a:solidFill>
            <a:srgbClr val="CCEBF3"/>
          </a:solidFill>
        </p:spPr>
      </p:sp>
      <p:sp>
        <p:nvSpPr>
          <p:cNvPr id="7" name="TextBox 7"/>
          <p:cNvSpPr txBox="1"/>
          <p:nvPr/>
        </p:nvSpPr>
        <p:spPr>
          <a:xfrm>
            <a:off x="2732972" y="1035115"/>
            <a:ext cx="3665681" cy="887095"/>
          </a:xfrm>
          <a:prstGeom prst="rect">
            <a:avLst/>
          </a:prstGeom>
        </p:spPr>
        <p:txBody>
          <a:bodyPr lIns="0" tIns="0" rIns="0" bIns="0" rtlCol="0" anchor="t">
            <a:spAutoFit/>
          </a:bodyPr>
          <a:lstStyle/>
          <a:p>
            <a:pPr algn="ctr">
              <a:lnSpc>
                <a:spcPts val="7279"/>
              </a:lnSpc>
            </a:pPr>
            <a:r>
              <a:rPr lang="en-US" sz="5199">
                <a:solidFill>
                  <a:srgbClr val="465A93"/>
                </a:solidFill>
                <a:latin typeface="Open Sans Bold"/>
              </a:rPr>
              <a:t>Functional</a:t>
            </a:r>
          </a:p>
        </p:txBody>
      </p:sp>
      <p:sp>
        <p:nvSpPr>
          <p:cNvPr id="8" name="TextBox 8"/>
          <p:cNvSpPr txBox="1"/>
          <p:nvPr/>
        </p:nvSpPr>
        <p:spPr>
          <a:xfrm>
            <a:off x="10880504" y="1035115"/>
            <a:ext cx="5139955" cy="887095"/>
          </a:xfrm>
          <a:prstGeom prst="rect">
            <a:avLst/>
          </a:prstGeom>
        </p:spPr>
        <p:txBody>
          <a:bodyPr lIns="0" tIns="0" rIns="0" bIns="0" rtlCol="0" anchor="t">
            <a:spAutoFit/>
          </a:bodyPr>
          <a:lstStyle/>
          <a:p>
            <a:pPr algn="ctr">
              <a:lnSpc>
                <a:spcPts val="7279"/>
              </a:lnSpc>
            </a:pPr>
            <a:r>
              <a:rPr lang="en-US" sz="5199">
                <a:solidFill>
                  <a:srgbClr val="465A93"/>
                </a:solidFill>
                <a:latin typeface="Open Sans Bold"/>
              </a:rPr>
              <a:t>Non-Functional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582"/>
          <a:stretch>
            <a:fillRect/>
          </a:stretch>
        </p:blipFill>
        <p:spPr>
          <a:xfrm>
            <a:off x="0" y="0"/>
            <a:ext cx="18288000" cy="10287000"/>
          </a:xfrm>
          <a:prstGeom prst="rect">
            <a:avLst/>
          </a:prstGeom>
        </p:spPr>
      </p:pic>
      <p:grpSp>
        <p:nvGrpSpPr>
          <p:cNvPr id="3" name="Group 3"/>
          <p:cNvGrpSpPr/>
          <p:nvPr/>
        </p:nvGrpSpPr>
        <p:grpSpPr>
          <a:xfrm>
            <a:off x="2881947" y="3209473"/>
            <a:ext cx="12524106" cy="3386791"/>
            <a:chOff x="0" y="0"/>
            <a:chExt cx="16698809" cy="4515721"/>
          </a:xfrm>
        </p:grpSpPr>
        <p:sp>
          <p:nvSpPr>
            <p:cNvPr id="4" name="TextBox 4"/>
            <p:cNvSpPr txBox="1"/>
            <p:nvPr/>
          </p:nvSpPr>
          <p:spPr>
            <a:xfrm>
              <a:off x="1495" y="0"/>
              <a:ext cx="16695818" cy="1371600"/>
            </a:xfrm>
            <a:prstGeom prst="rect">
              <a:avLst/>
            </a:prstGeom>
          </p:spPr>
          <p:txBody>
            <a:bodyPr lIns="0" tIns="0" rIns="0" bIns="0" rtlCol="0" anchor="t">
              <a:spAutoFit/>
            </a:bodyPr>
            <a:lstStyle/>
            <a:p>
              <a:pPr algn="ctr">
                <a:lnSpc>
                  <a:spcPts val="8160"/>
                </a:lnSpc>
              </a:pPr>
              <a:r>
                <a:rPr lang="en-US" sz="6800" spc="204">
                  <a:solidFill>
                    <a:srgbClr val="FACAC2"/>
                  </a:solidFill>
                  <a:latin typeface="Poppins Bold Bold Italics"/>
                </a:rPr>
                <a:t>3. DESIGN </a:t>
              </a:r>
            </a:p>
          </p:txBody>
        </p:sp>
        <p:sp>
          <p:nvSpPr>
            <p:cNvPr id="5" name="TextBox 5"/>
            <p:cNvSpPr txBox="1"/>
            <p:nvPr/>
          </p:nvSpPr>
          <p:spPr>
            <a:xfrm>
              <a:off x="0" y="1943535"/>
              <a:ext cx="16698809" cy="729615"/>
            </a:xfrm>
            <a:prstGeom prst="rect">
              <a:avLst/>
            </a:prstGeom>
          </p:spPr>
          <p:txBody>
            <a:bodyPr lIns="0" tIns="0" rIns="0" bIns="0" rtlCol="0" anchor="t">
              <a:spAutoFit/>
            </a:bodyPr>
            <a:lstStyle/>
            <a:p>
              <a:pPr algn="ctr">
                <a:lnSpc>
                  <a:spcPts val="4620"/>
                </a:lnSpc>
              </a:pPr>
              <a:r>
                <a:rPr lang="en-US" sz="3300" spc="495">
                  <a:solidFill>
                    <a:srgbClr val="FACAC2"/>
                  </a:solidFill>
                  <a:latin typeface="Poppins Light Bold"/>
                </a:rPr>
                <a:t>DESIGN DATABASE &amp; MOCKUP</a:t>
              </a:r>
            </a:p>
          </p:txBody>
        </p:sp>
        <p:sp>
          <p:nvSpPr>
            <p:cNvPr id="6" name="AutoShape 6"/>
            <p:cNvSpPr/>
            <p:nvPr/>
          </p:nvSpPr>
          <p:spPr>
            <a:xfrm>
              <a:off x="4218046" y="3538905"/>
              <a:ext cx="8262716" cy="976816"/>
            </a:xfrm>
            <a:prstGeom prst="rect">
              <a:avLst/>
            </a:prstGeom>
            <a:solidFill>
              <a:srgbClr val="FACAC2"/>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grpSp>
        <p:nvGrpSpPr>
          <p:cNvPr id="2" name="Group 2"/>
          <p:cNvGrpSpPr/>
          <p:nvPr/>
        </p:nvGrpSpPr>
        <p:grpSpPr>
          <a:xfrm>
            <a:off x="446666" y="4662894"/>
            <a:ext cx="6197037" cy="961213"/>
            <a:chOff x="0" y="0"/>
            <a:chExt cx="8262716" cy="1281617"/>
          </a:xfrm>
        </p:grpSpPr>
        <p:sp>
          <p:nvSpPr>
            <p:cNvPr id="3" name="AutoShape 3"/>
            <p:cNvSpPr/>
            <p:nvPr/>
          </p:nvSpPr>
          <p:spPr>
            <a:xfrm>
              <a:off x="0" y="0"/>
              <a:ext cx="8262716" cy="1281617"/>
            </a:xfrm>
            <a:prstGeom prst="rect">
              <a:avLst/>
            </a:prstGeom>
            <a:solidFill>
              <a:srgbClr val="FACAC2"/>
            </a:solidFill>
          </p:spPr>
        </p:sp>
        <p:sp>
          <p:nvSpPr>
            <p:cNvPr id="4" name="TextBox 4"/>
            <p:cNvSpPr txBox="1"/>
            <p:nvPr/>
          </p:nvSpPr>
          <p:spPr>
            <a:xfrm>
              <a:off x="401320" y="210278"/>
              <a:ext cx="7460077" cy="822961"/>
            </a:xfrm>
            <a:prstGeom prst="rect">
              <a:avLst/>
            </a:prstGeom>
          </p:spPr>
          <p:txBody>
            <a:bodyPr lIns="0" tIns="0" rIns="0" bIns="0" rtlCol="0" anchor="t">
              <a:spAutoFit/>
            </a:bodyPr>
            <a:lstStyle/>
            <a:p>
              <a:pPr>
                <a:lnSpc>
                  <a:spcPts val="5069"/>
                </a:lnSpc>
              </a:pPr>
              <a:r>
                <a:rPr lang="en-US" sz="3899" spc="194">
                  <a:solidFill>
                    <a:srgbClr val="465A93"/>
                  </a:solidFill>
                  <a:latin typeface="Poppins Medium Bold"/>
                </a:rPr>
                <a:t>USE CASE DIAGRAM</a:t>
              </a:r>
            </a:p>
          </p:txBody>
        </p:sp>
      </p:grpSp>
      <p:pic>
        <p:nvPicPr>
          <p:cNvPr id="5" name="Picture 5"/>
          <p:cNvPicPr>
            <a:picLocks noChangeAspect="1"/>
          </p:cNvPicPr>
          <p:nvPr/>
        </p:nvPicPr>
        <p:blipFill>
          <a:blip r:embed="rId2"/>
          <a:srcRect/>
          <a:stretch>
            <a:fillRect/>
          </a:stretch>
        </p:blipFill>
        <p:spPr>
          <a:xfrm>
            <a:off x="9406890" y="0"/>
            <a:ext cx="8881110" cy="10287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307</Words>
  <Application>Microsoft Office PowerPoint</Application>
  <PresentationFormat>Custom</PresentationFormat>
  <Paragraphs>75</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Poppins Bold Bold Italics</vt:lpstr>
      <vt:lpstr>Poppins Light Bold Italics</vt:lpstr>
      <vt:lpstr>Calibri</vt:lpstr>
      <vt:lpstr>Poppins Light Italics</vt:lpstr>
      <vt:lpstr>Poppins Light Bold</vt:lpstr>
      <vt:lpstr>Poppins Bold Italics</vt:lpstr>
      <vt:lpstr>Poppins Medium Bold</vt:lpstr>
      <vt:lpstr>Poppins Bold Bold</vt:lpstr>
      <vt:lpstr>Arial</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14, 2022</dc:title>
  <dc:creator>LENOVO</dc:creator>
  <cp:lastModifiedBy>sriningsih ompusunggu</cp:lastModifiedBy>
  <cp:revision>2</cp:revision>
  <dcterms:created xsi:type="dcterms:W3CDTF">2006-08-16T00:00:00Z</dcterms:created>
  <dcterms:modified xsi:type="dcterms:W3CDTF">2022-06-19T20:00:15Z</dcterms:modified>
  <dc:identifier>DAFDOoxuTuo</dc:identifier>
</cp:coreProperties>
</file>